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73" r:id="rId2"/>
    <p:sldId id="257" r:id="rId3"/>
    <p:sldId id="258" r:id="rId4"/>
    <p:sldId id="259" r:id="rId5"/>
    <p:sldId id="260" r:id="rId6"/>
    <p:sldId id="262" r:id="rId7"/>
    <p:sldId id="274" r:id="rId8"/>
    <p:sldId id="263" r:id="rId9"/>
    <p:sldId id="280" r:id="rId10"/>
    <p:sldId id="276" r:id="rId11"/>
    <p:sldId id="283" r:id="rId12"/>
    <p:sldId id="284" r:id="rId13"/>
    <p:sldId id="277" r:id="rId14"/>
    <p:sldId id="279" r:id="rId15"/>
    <p:sldId id="285" r:id="rId16"/>
    <p:sldId id="272" r:id="rId17"/>
    <p:sldId id="281" r:id="rId18"/>
    <p:sldId id="282" r:id="rId19"/>
    <p:sldId id="286"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k6uZSXtkctvwqijrpcGbA==" hashData="+0CJPTS+3xyg11NiTHZAs2lQB6M="/>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0000" autoAdjust="0"/>
  </p:normalViewPr>
  <p:slideViewPr>
    <p:cSldViewPr>
      <p:cViewPr varScale="1">
        <p:scale>
          <a:sx n="92" d="100"/>
          <a:sy n="92" d="100"/>
        </p:scale>
        <p:origin x="2082" y="84"/>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next 15-20</a:t>
            </a:r>
            <a:r>
              <a:rPr lang="en-US" baseline="0" dirty="0" smtClean="0"/>
              <a:t> minutes I will be discussing wearable technology. With the increase of wearable technology use involving social media, communication, and connection to various personal devices, there is information that we should all be aware of when using our wearable technology. During this presentation I will cover what wearable technology is, what it is used for, types of wearable technology, the risks of using wearable technology, prevention and security tips to avoid being a victim of online crime, and who to contact if you or someone you known has fallen victim to online crime through their wearable technology.</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5888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use of wearable technology is used as a motivational or convenience tool, and because of this most people connect their wearable technology to all ways of communication in order to stay up to date. The cycle of synced devices creates a single door to an individual’s data. All wearable technology is synced to other devices, if the information on the wearable technology is targeted then the other connected devices can be breached. As of now, wearable technology is not a prime target for cybercriminals but as the years progress and the technology advances that could change. </a:t>
            </a:r>
          </a:p>
          <a:p>
            <a:endParaRPr lang="en-US" baseline="0" dirty="0" smtClean="0"/>
          </a:p>
          <a:p>
            <a:r>
              <a:rPr lang="en-US" dirty="0" smtClean="0"/>
              <a:t>“However, 53 percent of existing users of wearables, and an equal proportion of non-wearables owners, also acknowledge that it is very likely that wearables will be vulnerable to viruses, hacking and data breaches in the next 5 years.”  -Ericsson Consumer lab</a:t>
            </a:r>
          </a:p>
          <a:p>
            <a:endParaRPr lang="en-US" dirty="0" smtClean="0"/>
          </a:p>
          <a:p>
            <a:r>
              <a:rPr lang="en-US" dirty="0" smtClean="0"/>
              <a:t>https://www.ericsson.com/en/trends-and-insights/consumerlab/consumer-insights/reports/wearable-technology-and-the-internet-of-things</a:t>
            </a:r>
          </a:p>
          <a:p>
            <a:r>
              <a:rPr lang="en-US" dirty="0" smtClean="0"/>
              <a:t>https://edu.gcfglobal.org/en/wearables/how-can-wearables-affect-our-lives/1/</a:t>
            </a:r>
          </a:p>
          <a:p>
            <a:r>
              <a:rPr lang="en-US" dirty="0" smtClean="0"/>
              <a:t>https://www.eidebailly.com/insights/articles/2018/3/you-are-what-you-wear</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extLst>
      <p:ext uri="{BB962C8B-B14F-4D97-AF65-F5344CB8AC3E}">
        <p14:creationId xmlns:p14="http://schemas.microsoft.com/office/powerpoint/2010/main" val="1987051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discussed what wearable technology is and what the risk are, we should discuss some prevention and security tips to help everyone protect their information. </a:t>
            </a:r>
          </a:p>
          <a:p>
            <a:r>
              <a:rPr lang="en-US" baseline="0" dirty="0" smtClean="0"/>
              <a:t>Read off the bullet points </a:t>
            </a:r>
          </a:p>
          <a:p>
            <a:endParaRPr lang="en-US" baseline="0" dirty="0" smtClean="0"/>
          </a:p>
          <a:p>
            <a:r>
              <a:rPr lang="en-US" dirty="0" smtClean="0"/>
              <a:t>(Source</a:t>
            </a:r>
            <a:r>
              <a:rPr lang="en-US" baseline="0" dirty="0" smtClean="0"/>
              <a:t> accessed on 9/4/19)</a:t>
            </a:r>
          </a:p>
          <a:p>
            <a:r>
              <a:rPr lang="en-US" dirty="0" smtClean="0"/>
              <a:t>https://www.experian.com/blogs/ask-experian/how-to-protect-your-privacy-on-wearable-devices/</a:t>
            </a:r>
          </a:p>
          <a:p>
            <a:r>
              <a:rPr lang="en-US" dirty="0" smtClean="0"/>
              <a:t>https://securitytoday.com/Articles/2018/07/30/Wearables-Open-Door-to-Many-Security-Vulnerabilities.aspx?Page=4</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extLst>
      <p:ext uri="{BB962C8B-B14F-4D97-AF65-F5344CB8AC3E}">
        <p14:creationId xmlns:p14="http://schemas.microsoft.com/office/powerpoint/2010/main" val="159385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are some more prevention and security tips that involve keeping your wearable technology safe by protecting your connected devices such as your smartphone.</a:t>
            </a:r>
          </a:p>
          <a:p>
            <a:r>
              <a:rPr lang="en-US" baseline="0" dirty="0" smtClean="0"/>
              <a:t>Read bullet points</a:t>
            </a:r>
          </a:p>
          <a:p>
            <a:endParaRPr lang="en-US" baseline="0" dirty="0" smtClean="0"/>
          </a:p>
          <a:p>
            <a:r>
              <a:rPr lang="en-US" baseline="0" dirty="0" smtClean="0"/>
              <a:t>Familiarize yourself with the Privacy, Location, and Accessibility options and permissions when connecting your wearable device.</a:t>
            </a:r>
          </a:p>
          <a:p>
            <a:endParaRPr lang="en-US" baseline="0" dirty="0" smtClean="0"/>
          </a:p>
          <a:p>
            <a:r>
              <a:rPr lang="en-US" baseline="0" dirty="0" smtClean="0"/>
              <a:t>(Source accessed on 9/4/19)</a:t>
            </a:r>
          </a:p>
          <a:p>
            <a:r>
              <a:rPr lang="en-US" dirty="0" smtClean="0"/>
              <a:t>https://hypersecu.com/blog/119-how-secure-are-your-wearables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extLst>
      <p:ext uri="{BB962C8B-B14F-4D97-AF65-F5344CB8AC3E}">
        <p14:creationId xmlns:p14="http://schemas.microsoft.com/office/powerpoint/2010/main" val="120310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of you probably know how to access your settings, but over the next few slides we show you how to look at you app permissions and accessibility settings.</a:t>
            </a:r>
          </a:p>
          <a:p>
            <a:endParaRPr lang="en-US" baseline="0" dirty="0" smtClean="0"/>
          </a:p>
          <a:p>
            <a:r>
              <a:rPr lang="en-US" i="1" baseline="0" dirty="0" smtClean="0"/>
              <a:t>Note: Talk through each of these steps with participants.</a:t>
            </a:r>
            <a:endParaRPr lang="en-US" i="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extLst>
      <p:ext uri="{BB962C8B-B14F-4D97-AF65-F5344CB8AC3E}">
        <p14:creationId xmlns:p14="http://schemas.microsoft.com/office/powerpoint/2010/main" val="284016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steps listed on this slide are specifically for Android phones and how to find your app permissions </a:t>
            </a:r>
          </a:p>
          <a:p>
            <a:endParaRPr lang="en-US" baseline="0" dirty="0" smtClean="0"/>
          </a:p>
          <a:p>
            <a:r>
              <a:rPr lang="en-US" i="1" baseline="0" dirty="0" smtClean="0"/>
              <a:t>Note: Talk through each of these steps with participants.</a:t>
            </a:r>
            <a:endParaRPr lang="en-US" i="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extLst>
      <p:ext uri="{BB962C8B-B14F-4D97-AF65-F5344CB8AC3E}">
        <p14:creationId xmlns:p14="http://schemas.microsoft.com/office/powerpoint/2010/main" val="106949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any one has suspicion that they are being targeted by internet facilitated crime please contact “IC3.gov.” If you or someone you know is suspected to be in immediate danger, but is anyone is in immediate danger dial 911 or contact your local police department.</a:t>
            </a:r>
          </a:p>
          <a:p>
            <a:endParaRPr lang="en-US" baseline="0" dirty="0" smtClean="0"/>
          </a:p>
          <a:p>
            <a:r>
              <a:rPr lang="en-US" baseline="0" dirty="0" smtClean="0"/>
              <a:t>Document as much information as possible regarding the incident. Complainant provided screenshots, emails, website links, text messages, and individual names will assist law enforcement in the complaint review process.</a:t>
            </a:r>
            <a:endParaRPr lang="en-US" dirty="0" smtClean="0"/>
          </a:p>
          <a:p>
            <a:endParaRPr lang="en-US" dirty="0" smtClean="0"/>
          </a:p>
          <a:p>
            <a:r>
              <a:rPr lang="en-US" dirty="0" smtClean="0"/>
              <a:t>(Source</a:t>
            </a:r>
            <a:r>
              <a:rPr lang="en-US" baseline="0" dirty="0" smtClean="0"/>
              <a:t> accessed 9/11/19)</a:t>
            </a:r>
          </a:p>
          <a:p>
            <a:r>
              <a:rPr lang="en-US" dirty="0" smtClean="0"/>
              <a:t>https://www.ic3.gov/default.aspx</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extLst>
      <p:ext uri="{BB962C8B-B14F-4D97-AF65-F5344CB8AC3E}">
        <p14:creationId xmlns:p14="http://schemas.microsoft.com/office/powerpoint/2010/main" val="278133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Instructor Note</a:t>
            </a:r>
            <a:r>
              <a:rPr lang="en-US" sz="1200" kern="1200" dirty="0" smtClean="0">
                <a:solidFill>
                  <a:schemeClr val="tx1"/>
                </a:solidFill>
                <a:latin typeface="+mn-lt"/>
                <a:ea typeface="+mn-ea"/>
                <a:cs typeface="+mn-cs"/>
              </a:rPr>
              <a:t>: Ask the participants if they have any questions about wearable</a:t>
            </a:r>
            <a:r>
              <a:rPr lang="en-US" sz="1200" kern="1200" baseline="0" dirty="0" smtClean="0">
                <a:solidFill>
                  <a:schemeClr val="tx1"/>
                </a:solidFill>
                <a:latin typeface="+mn-lt"/>
                <a:ea typeface="+mn-ea"/>
                <a:cs typeface="+mn-cs"/>
              </a:rPr>
              <a:t> technology</a:t>
            </a:r>
            <a:r>
              <a:rPr lang="en-US" sz="1200" kern="1200" dirty="0" smtClean="0">
                <a:solidFill>
                  <a:schemeClr val="tx1"/>
                </a:solidFill>
                <a:latin typeface="+mn-lt"/>
                <a:ea typeface="+mn-ea"/>
                <a:cs typeface="+mn-cs"/>
              </a:rPr>
              <a:t>, prevention and</a:t>
            </a:r>
            <a:r>
              <a:rPr lang="en-US" sz="1200" kern="1200" baseline="0" dirty="0" smtClean="0">
                <a:solidFill>
                  <a:schemeClr val="tx1"/>
                </a:solidFill>
                <a:latin typeface="+mn-lt"/>
                <a:ea typeface="+mn-ea"/>
                <a:cs typeface="+mn-cs"/>
              </a:rPr>
              <a:t> security </a:t>
            </a:r>
            <a:r>
              <a:rPr lang="en-US" sz="1200" kern="1200" dirty="0" smtClean="0">
                <a:solidFill>
                  <a:schemeClr val="tx1"/>
                </a:solidFill>
                <a:latin typeface="+mn-lt"/>
                <a:ea typeface="+mn-ea"/>
                <a:cs typeface="+mn-cs"/>
              </a:rPr>
              <a:t>tips, or how to report this type of crime.**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17</a:t>
            </a:fld>
            <a:endParaRPr lang="en-US" dirty="0"/>
          </a:p>
        </p:txBody>
      </p:sp>
    </p:spTree>
    <p:extLst>
      <p:ext uri="{BB962C8B-B14F-4D97-AF65-F5344CB8AC3E}">
        <p14:creationId xmlns:p14="http://schemas.microsoft.com/office/powerpoint/2010/main" val="354596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18</a:t>
            </a:fld>
            <a:endParaRPr lang="en-US" dirty="0"/>
          </a:p>
        </p:txBody>
      </p:sp>
    </p:spTree>
    <p:extLst>
      <p:ext uri="{BB962C8B-B14F-4D97-AF65-F5344CB8AC3E}">
        <p14:creationId xmlns:p14="http://schemas.microsoft.com/office/powerpoint/2010/main" val="23828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start the presentation by meeting</a:t>
            </a:r>
            <a:r>
              <a:rPr lang="en-US" baseline="0" dirty="0" smtClean="0"/>
              <a:t> Tina Johnson. Tina is one of the lead programmers </a:t>
            </a:r>
            <a:r>
              <a:rPr lang="en-US" baseline="0" dirty="0" smtClean="0"/>
              <a:t>at a </a:t>
            </a:r>
            <a:r>
              <a:rPr lang="en-US" baseline="0" dirty="0" smtClean="0"/>
              <a:t>printing company called Primary Prints. She graduated from college with </a:t>
            </a:r>
            <a:r>
              <a:rPr lang="en-US" baseline="0" dirty="0" smtClean="0"/>
              <a:t>a master’s </a:t>
            </a:r>
            <a:r>
              <a:rPr lang="en-US" baseline="0" dirty="0" smtClean="0"/>
              <a:t>degree in </a:t>
            </a:r>
            <a:r>
              <a:rPr lang="en-US" baseline="0" dirty="0" smtClean="0"/>
              <a:t>communications about </a:t>
            </a:r>
            <a:r>
              <a:rPr lang="en-US" baseline="0" dirty="0" smtClean="0"/>
              <a:t>4 years ago and has worked her way to gain her current position. Tina recently returned from a week long business trip and quickly realized that she lost her Michael Kors Smartwatch (This smartwatch runs Wear OS and is commonly used with Android smartphones.) She used her smartwatch for work related connections, social media connections, and schedule reminders. Her smartwatch helped stay organized with her busy lifestyle. After struggling for a few days without her smartwatch, she was excited to get a new one. </a:t>
            </a:r>
          </a:p>
          <a:p>
            <a:endParaRPr lang="en-US" baseline="0" dirty="0" smtClean="0"/>
          </a:p>
          <a:p>
            <a:r>
              <a:rPr lang="en-US" baseline="0" dirty="0" smtClean="0"/>
              <a:t>Sarah </a:t>
            </a:r>
            <a:r>
              <a:rPr lang="en-US" baseline="0" dirty="0" smtClean="0"/>
              <a:t>enjoys </a:t>
            </a:r>
            <a:r>
              <a:rPr lang="en-US" baseline="0" dirty="0" smtClean="0"/>
              <a:t>yoga, painting, and </a:t>
            </a:r>
            <a:r>
              <a:rPr lang="en-US" baseline="0" dirty="0" smtClean="0"/>
              <a:t>cooking </a:t>
            </a:r>
            <a:r>
              <a:rPr lang="en-US" baseline="0" dirty="0" smtClean="0"/>
              <a:t>because these activities help her stay relaxed during her chaotic schedule.</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Tina does not have the money to buy another brand new watch, so she decided to search for a similar smartwatch on the Facebook Marketplace. Quickly, she found an identical Michael Kors Wear OS smartwatch that was advertised as being in “like new” condition for only half of the price she paid for her previous watch. She believed she found a great deal and she paid $150.00 for the smartwatch, and after a few days of waiting Tina receives the package. After receiving the package, she begins to inspect it. The condition of the watch appears to match the advertised condition. The watch looked new and she was happy with her purchase. As she looked though the warranty papers, she noticed that they were in a foreign language. She ignored that red flag and continued to set up her watch exactly how she did with her previous smartwatch </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Class participation</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With a show of hands, how many of you have purchased technology off of the internet?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If you are willing to share, was it a good experience or bad experience?</a:t>
            </a:r>
          </a:p>
          <a:p>
            <a:endParaRPr lang="en-US" b="0" baseline="0" dirty="0" smtClean="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Tina downloaded and installed the smartwatch app, which requested her to create an account. After creating an account, app began to request permission to link to her contacts, media files, and location.</a:t>
            </a:r>
          </a:p>
          <a:p>
            <a:endParaRPr lang="en-US" baseline="0" dirty="0" smtClean="0"/>
          </a:p>
          <a:p>
            <a:r>
              <a:rPr lang="en-US" baseline="0" dirty="0" smtClean="0"/>
              <a:t>She wanted to get her smartwatch set up as fast as she could and she accepted all permissions for her apps to have access to her data. (As consumers, we should be aware of the fine print and understand what accepting permissions and granting access means. Just because a device is compatible and can be synced with multiple services and apps, does not always mean it is the best course of action to allow unrestricted access.)</a:t>
            </a:r>
          </a:p>
          <a:p>
            <a:endParaRPr lang="en-US" baseline="0" dirty="0" smtClean="0"/>
          </a:p>
          <a:p>
            <a:endParaRPr lang="en-US" baseline="0" dirty="0" smtClean="0"/>
          </a:p>
          <a:p>
            <a:r>
              <a:rPr lang="en-US" baseline="0" dirty="0" smtClean="0"/>
              <a:t>Once all of her apps were synced to her smartwatch, she began organizing it like her previous smartwatch. She updated her calendar and made sure she was logged into her social media accounts.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Tina</a:t>
            </a:r>
            <a:r>
              <a:rPr lang="en-US" baseline="0" dirty="0" smtClean="0"/>
              <a:t> downloaded the app for the watch from the Play Store, it was likely that the app contained malware or she had granted the app permission to access data on her phone.</a:t>
            </a:r>
          </a:p>
          <a:p>
            <a:endParaRPr lang="en-US" baseline="0" dirty="0" smtClean="0"/>
          </a:p>
          <a:p>
            <a:r>
              <a:rPr lang="en-US" baseline="0" dirty="0" smtClean="0"/>
              <a:t>By syncing her phone to the watch, and using the downloaded app, the data on Tina’s phone was at risk. Her social media login credentials, contact information, calendar, and media files accessed by the downloaded app.</a:t>
            </a:r>
          </a:p>
          <a:p>
            <a:r>
              <a:rPr lang="en-US" baseline="0" dirty="0" smtClean="0"/>
              <a:t>This data was used by unknown hackers to contact various people though her email and social media accounts posing as her.</a:t>
            </a:r>
          </a:p>
          <a:p>
            <a:endParaRPr lang="en-US" baseline="0" dirty="0" smtClean="0"/>
          </a:p>
          <a:p>
            <a:r>
              <a:rPr lang="en-US" b="1" dirty="0" smtClean="0"/>
              <a:t>Class participation</a:t>
            </a:r>
          </a:p>
          <a:p>
            <a:endParaRPr lang="en-US" dirty="0" smtClean="0"/>
          </a:p>
          <a:p>
            <a:r>
              <a:rPr lang="en-US" dirty="0" smtClean="0"/>
              <a:t>Have any of you or someone you know, had</a:t>
            </a:r>
            <a:r>
              <a:rPr lang="en-US" baseline="0" dirty="0" smtClean="0"/>
              <a:t> their emails or social media accounts hacked? </a:t>
            </a:r>
          </a:p>
          <a:p>
            <a:endParaRPr lang="en-US" baseline="0" dirty="0" smtClean="0"/>
          </a:p>
          <a:p>
            <a:r>
              <a:rPr lang="en-US" baseline="0" dirty="0" smtClean="0"/>
              <a:t>Q: What is the first thing you should do if you notice suspicious activity on an account?     A: Change your password.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Wearable technology is a device that can be worn as an accessory that has the ability to sync collected data to smartphones or computers with the use of Bluetooth. Wearable technology uses motions sensors to record our activity and biometrics. The main benefits of wearable technology are the convenience factors such as hands-free tracking of data, fitness activities, and healthy habits. </a:t>
            </a:r>
          </a:p>
          <a:p>
            <a:endParaRPr lang="en-US" baseline="0" dirty="0" smtClean="0"/>
          </a:p>
          <a:p>
            <a:r>
              <a:rPr lang="en-US" baseline="0" dirty="0" smtClean="0"/>
              <a:t>“43% of wearables users say that they believe smartphones will one day be replaced with technologies offered by the industry. 40% of those who own a smartwatch say that they already spend less time on their phones, treating it as more of a secondary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a:p>
            <a:r>
              <a:rPr lang="en-US" baseline="0" dirty="0" smtClean="0"/>
              <a:t>(Source Accessed on 9/4/19)</a:t>
            </a:r>
          </a:p>
          <a:p>
            <a:r>
              <a:rPr lang="en-US" baseline="0" dirty="0" smtClean="0"/>
              <a:t>https://www.ericsson.com/en/trends-and-insights/consumerlab/consumer-insights/reports/wearable-technology-and-the-internet-of-thing</a:t>
            </a:r>
          </a:p>
          <a:p>
            <a:r>
              <a:rPr lang="en-US" baseline="0" dirty="0" smtClean="0"/>
              <a:t>https://www.wareable.com/wearable-tech/what-is-wearable-tech-753</a:t>
            </a:r>
          </a:p>
          <a:p>
            <a:r>
              <a:rPr lang="en-US" baseline="0" dirty="0" smtClean="0"/>
              <a:t>http://www.humavox.com/blog/exploring-advantages-disadvantages-wearable-tech/</a:t>
            </a:r>
          </a:p>
          <a:p>
            <a:endParaRPr lang="en-US" baseline="0" dirty="0" smtClean="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These</a:t>
            </a:r>
            <a:r>
              <a:rPr lang="en-US" sz="1200" b="0" i="0" kern="1200" baseline="0" dirty="0" smtClean="0">
                <a:solidFill>
                  <a:schemeClr val="tx1"/>
                </a:solidFill>
                <a:effectLst/>
                <a:latin typeface="+mn-lt"/>
                <a:ea typeface="+mn-ea"/>
                <a:cs typeface="+mn-cs"/>
              </a:rPr>
              <a:t> are some of the most popular brand and manufacturers of fitness trackers and smartwatches. </a:t>
            </a:r>
            <a:r>
              <a:rPr lang="en-US" sz="1200" b="0" i="0" kern="1200" dirty="0" smtClean="0">
                <a:solidFill>
                  <a:schemeClr val="tx1"/>
                </a:solidFill>
                <a:effectLst/>
                <a:latin typeface="+mn-lt"/>
                <a:ea typeface="+mn-ea"/>
                <a:cs typeface="+mn-cs"/>
              </a:rPr>
              <a:t>The most highlighted wearable technology industries are Apple, Fitbit, and Android. Popular brand of wearable technology are Apple, Fitbit, Fossil, and Xiaomi( Chinese company, creator of MI Band fitness tracker). There are smartwatches, fitness trackers, head mounted displays (virtual reality), sports watches, smart jewelry, smart clothing, and implantables. </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accessed on 9/4/19)</a:t>
            </a:r>
          </a:p>
          <a:p>
            <a:r>
              <a:rPr lang="en-US" sz="1200" b="0" i="0" kern="1200" dirty="0" smtClean="0">
                <a:solidFill>
                  <a:schemeClr val="tx1"/>
                </a:solidFill>
                <a:effectLst/>
                <a:latin typeface="+mn-lt"/>
                <a:ea typeface="+mn-ea"/>
                <a:cs typeface="+mn-cs"/>
              </a:rPr>
              <a:t>https://www.happiestminds.com/Insights/wearable-technology/</a:t>
            </a:r>
          </a:p>
          <a:p>
            <a:r>
              <a:rPr lang="en-US" sz="1200" b="0" i="0" kern="1200" dirty="0" smtClean="0">
                <a:solidFill>
                  <a:schemeClr val="tx1"/>
                </a:solidFill>
                <a:effectLst/>
                <a:latin typeface="+mn-lt"/>
                <a:ea typeface="+mn-ea"/>
                <a:cs typeface="+mn-cs"/>
              </a:rPr>
              <a:t>https://www.statista.com/topics/1556/wearable-technology/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extLst>
      <p:ext uri="{BB962C8B-B14F-4D97-AF65-F5344CB8AC3E}">
        <p14:creationId xmlns:p14="http://schemas.microsoft.com/office/powerpoint/2010/main" val="363909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several different brands of wearable technology in the world. Here is some compatibility information on the popular wearable technology manufacturers and products. </a:t>
            </a:r>
          </a:p>
          <a:p>
            <a:r>
              <a:rPr lang="en-US" baseline="0" dirty="0" smtClean="0"/>
              <a:t>Apple watches can be linked to iOS Apple products </a:t>
            </a:r>
          </a:p>
          <a:p>
            <a:r>
              <a:rPr lang="en-US" baseline="0" dirty="0" smtClean="0"/>
              <a:t>Fitbits can be synced to operating systems such as Apple iOS 11 or higher, Android OS or higher, and Windows 10 version 1607.0 or higher </a:t>
            </a:r>
          </a:p>
          <a:p>
            <a:r>
              <a:rPr lang="en-US" baseline="0" dirty="0" smtClean="0"/>
              <a:t>Fossil products are compatible with Android and iOS Apple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Accessed on 9/4/19)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https://www.techradar.com/news/best-smartwatch-for-iphone-what-great-watches-work-with-your-iphone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https://help.fitbit.com/articles/en_US/Help_article/2315</a:t>
            </a: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overwhelming use of wearable technology has its convenient benefits, but it also has some risk that everyone should be aware of when syncing their data. Most wearable technology has low security which can leave an individual’s data unprotected and that unprotected data that is collected by wearable technology can be used by the company or the government.  With saying that, an individual’s data could be misrepresented or it could have positive results that could be used for marketing/ health purposes. An individual’s data on their wearable technology has no encryption on it therefore, the data could be defenseless to cybercriminals .</a:t>
            </a:r>
          </a:p>
          <a:p>
            <a:endParaRPr lang="en-US" b="0" baseline="0" dirty="0" smtClean="0"/>
          </a:p>
          <a:p>
            <a:r>
              <a:rPr lang="en-US" b="0" baseline="0" dirty="0" smtClean="0"/>
              <a:t>(Source accessed on 9/4/19)</a:t>
            </a:r>
          </a:p>
          <a:p>
            <a:r>
              <a:rPr lang="en-US" baseline="0" dirty="0" smtClean="0"/>
              <a:t>https://edu.gcfglobal.org/en/wearables/how-can-wearables-affect-our-lives/1/</a:t>
            </a:r>
          </a:p>
          <a:p>
            <a:r>
              <a:rPr lang="en-US" baseline="0" dirty="0" smtClean="0"/>
              <a:t>https://www.eidebailly.com/insights/articles/2018/3/you-are-what-you-wear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extLst>
      <p:ext uri="{BB962C8B-B14F-4D97-AF65-F5344CB8AC3E}">
        <p14:creationId xmlns:p14="http://schemas.microsoft.com/office/powerpoint/2010/main" val="133287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Wearable Technology</a:t>
            </a:r>
            <a:endParaRPr lang="en-US" sz="24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jpeg"/><Relationship Id="rId4" Type="http://schemas.openxmlformats.org/officeDocument/2006/relationships/hyperlink" Target="http://www.ic3.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hyperlink" Target="https://www.experian.com/blogs/ask-experian/how-to-protect-your-privacy-on-wearable-devices/" TargetMode="External"/><Relationship Id="rId3" Type="http://schemas.openxmlformats.org/officeDocument/2006/relationships/notesSlide" Target="../notesSlides/notesSlide18.xml"/><Relationship Id="rId7" Type="http://schemas.openxmlformats.org/officeDocument/2006/relationships/hyperlink" Target="https://edu.gcfglobal.org/en/wearables/how-can-wearables-affect-our-lives/1/"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www.ic3.gov/" TargetMode="External"/><Relationship Id="rId5" Type="http://schemas.openxmlformats.org/officeDocument/2006/relationships/hyperlink" Target="http://www.humavox.com/blog/exploring-advantages-disadvantages-wearable-tech/" TargetMode="External"/><Relationship Id="rId10" Type="http://schemas.openxmlformats.org/officeDocument/2006/relationships/hyperlink" Target="https://securitytoday.com/Articles/2018/07/30/Wearables-Open-Door-to-Many-Security-Vulnerabilities.aspx?Page=4" TargetMode="External"/><Relationship Id="rId4" Type="http://schemas.openxmlformats.org/officeDocument/2006/relationships/hyperlink" Target="https://hypersecu.com/blog/119-how-secure-are-your-wearables" TargetMode="External"/><Relationship Id="rId9" Type="http://schemas.openxmlformats.org/officeDocument/2006/relationships/hyperlink" Target="https://www.techradar.com/news/best-smartwatch-for-iphone-what-great-watches-work-with-your-iphon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help.fitbit.com/articles/en_US/Help_article/2315" TargetMode="External"/><Relationship Id="rId3" Type="http://schemas.openxmlformats.org/officeDocument/2006/relationships/hyperlink" Target="https://www.statista.com/topics/1556/wearable-technology/" TargetMode="External"/><Relationship Id="rId7" Type="http://schemas.openxmlformats.org/officeDocument/2006/relationships/hyperlink" Target="https://www.happiestminds.com/Insights/wearable-technology/" TargetMode="External"/><Relationship Id="rId2" Type="http://schemas.openxmlformats.org/officeDocument/2006/relationships/hyperlink" Target="https://www.wareable.com/wearable-tech/what-is-wearable-tech-753" TargetMode="External"/><Relationship Id="rId1" Type="http://schemas.openxmlformats.org/officeDocument/2006/relationships/slideLayout" Target="../slideLayouts/slideLayout2.xml"/><Relationship Id="rId6" Type="http://schemas.openxmlformats.org/officeDocument/2006/relationships/hyperlink" Target="https://www.happiestminds.com/Insights/wearable-technology/you-wear" TargetMode="External"/><Relationship Id="rId5" Type="http://schemas.openxmlformats.org/officeDocument/2006/relationships/hyperlink" Target="https://www.retaildive.com/ex/mobilecommercedaily/wearables-payments-to-reach-501b-by-2020-report" TargetMode="External"/><Relationship Id="rId4" Type="http://schemas.openxmlformats.org/officeDocument/2006/relationships/hyperlink" Target="https://www.ericsson.com/en/trends-and-insights/consumerlab/consumer-insights/reports/wearable-technology-and-the-internet-of-thing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4"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smtClean="0">
                <a:solidFill>
                  <a:schemeClr val="bg1"/>
                </a:solidFill>
                <a:latin typeface="Articulate Narrow" pitchFamily="2" charset="0"/>
              </a:rPr>
              <a:t>Wearable Technology</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4" cstate="print"/>
          <a:srcRect t="35417" b="43055"/>
          <a:stretch>
            <a:fillRect/>
          </a:stretch>
        </p:blipFill>
        <p:spPr>
          <a:xfrm>
            <a:off x="0" y="3694984"/>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sp>
        <p:nvSpPr>
          <p:cNvPr id="24" name="TextBox 23"/>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2927" b="23010"/>
          <a:stretch/>
        </p:blipFill>
        <p:spPr>
          <a:xfrm>
            <a:off x="0" y="1340563"/>
            <a:ext cx="5257800" cy="2281938"/>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2520"/>
          <a:stretch/>
        </p:blipFill>
        <p:spPr>
          <a:xfrm>
            <a:off x="5344633" y="1340563"/>
            <a:ext cx="3854052" cy="2281938"/>
          </a:xfrm>
          <a:prstGeom prst="rect">
            <a:avLst/>
          </a:prstGeom>
        </p:spPr>
      </p:pic>
      <p:grpSp>
        <p:nvGrpSpPr>
          <p:cNvPr id="18" name="Group 17"/>
          <p:cNvGrpSpPr/>
          <p:nvPr/>
        </p:nvGrpSpPr>
        <p:grpSpPr>
          <a:xfrm>
            <a:off x="2790305" y="4911122"/>
            <a:ext cx="3334789" cy="819148"/>
            <a:chOff x="3153747" y="5230554"/>
            <a:chExt cx="5583847" cy="1371600"/>
          </a:xfrm>
        </p:grpSpPr>
        <p:pic>
          <p:nvPicPr>
            <p:cNvPr id="21" name="Picture 20" descr="COPS Logo_Transparent (2).png"/>
            <p:cNvPicPr>
              <a:picLocks noChangeAspect="1"/>
            </p:cNvPicPr>
            <p:nvPr/>
          </p:nvPicPr>
          <p:blipFill>
            <a:blip r:embed="rId7" cstate="print"/>
            <a:stretch>
              <a:fillRect/>
            </a:stretch>
          </p:blipFill>
          <p:spPr>
            <a:xfrm>
              <a:off x="3153747" y="5523345"/>
              <a:ext cx="2834646" cy="914402"/>
            </a:xfrm>
            <a:prstGeom prst="rect">
              <a:avLst/>
            </a:prstGeom>
          </p:spPr>
        </p:pic>
        <p:pic>
          <p:nvPicPr>
            <p:cNvPr id="25" name="Picture 24" descr="IACP_Logo.gif"/>
            <p:cNvPicPr>
              <a:picLocks noChangeAspect="1"/>
            </p:cNvPicPr>
            <p:nvPr/>
          </p:nvPicPr>
          <p:blipFill>
            <a:blip r:embed="rId8" cstate="print"/>
            <a:stretch>
              <a:fillRect/>
            </a:stretch>
          </p:blipFill>
          <p:spPr>
            <a:xfrm>
              <a:off x="7365994" y="5230554"/>
              <a:ext cx="1371600" cy="1371600"/>
            </a:xfrm>
            <a:prstGeom prst="rect">
              <a:avLst/>
            </a:prstGeom>
          </p:spPr>
        </p:pic>
      </p:grpSp>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Risks of wearable technology </a:t>
            </a:r>
            <a:endParaRPr lang="en-US" dirty="0"/>
          </a:p>
        </p:txBody>
      </p:sp>
      <p:sp>
        <p:nvSpPr>
          <p:cNvPr id="11" name="Content Placeholder 2"/>
          <p:cNvSpPr>
            <a:spLocks noGrp="1"/>
          </p:cNvSpPr>
          <p:nvPr>
            <p:ph idx="1"/>
          </p:nvPr>
        </p:nvSpPr>
        <p:spPr>
          <a:xfrm>
            <a:off x="685800" y="2438400"/>
            <a:ext cx="7543800" cy="3886200"/>
          </a:xfrm>
        </p:spPr>
        <p:txBody>
          <a:bodyPr>
            <a:normAutofit/>
          </a:bodyPr>
          <a:lstStyle/>
          <a:p>
            <a:pPr marL="0" indent="0">
              <a:buNone/>
            </a:pPr>
            <a:r>
              <a:rPr lang="en-US" sz="2400" dirty="0" smtClean="0"/>
              <a:t>Wearable </a:t>
            </a:r>
            <a:r>
              <a:rPr lang="en-US" sz="2400" dirty="0"/>
              <a:t>technology is not always viewed as a valuable target to cybercriminals, but as wearable technology advances the value level could </a:t>
            </a:r>
            <a:r>
              <a:rPr lang="en-US" sz="2400" dirty="0" smtClean="0"/>
              <a:t>change.</a:t>
            </a:r>
            <a:endParaRPr lang="en-US" sz="2400" dirty="0" smtClean="0"/>
          </a:p>
          <a:p>
            <a:pPr marL="0" indent="0">
              <a:buNone/>
            </a:pPr>
            <a:endParaRPr lang="en-US" sz="2400" dirty="0" smtClean="0"/>
          </a:p>
          <a:p>
            <a:pPr lvl="1">
              <a:buFont typeface="Wingdings" panose="05000000000000000000" pitchFamily="2" charset="2"/>
              <a:buChar char="§"/>
            </a:pPr>
            <a:r>
              <a:rPr lang="en-US" sz="2000" dirty="0" smtClean="0">
                <a:solidFill>
                  <a:schemeClr val="accent3">
                    <a:lumMod val="50000"/>
                  </a:schemeClr>
                </a:solidFill>
              </a:rPr>
              <a:t> “53 </a:t>
            </a:r>
            <a:r>
              <a:rPr lang="en-US" sz="2000" dirty="0">
                <a:solidFill>
                  <a:schemeClr val="accent3">
                    <a:lumMod val="50000"/>
                  </a:schemeClr>
                </a:solidFill>
              </a:rPr>
              <a:t>percent of existing users of </a:t>
            </a:r>
            <a:r>
              <a:rPr lang="en-US" sz="2000" dirty="0" smtClean="0">
                <a:solidFill>
                  <a:schemeClr val="accent3">
                    <a:lumMod val="50000"/>
                  </a:schemeClr>
                </a:solidFill>
              </a:rPr>
              <a:t>wearables</a:t>
            </a:r>
            <a:r>
              <a:rPr lang="en-US" sz="2000" dirty="0">
                <a:solidFill>
                  <a:schemeClr val="accent3">
                    <a:lumMod val="50000"/>
                  </a:schemeClr>
                </a:solidFill>
              </a:rPr>
              <a:t>, and an equal proportion of non-wearables owners, also acknowledge that it is very likely that wearables will be vulnerable to viruses, hacking and data breaches in the next 5 years</a:t>
            </a:r>
            <a:r>
              <a:rPr lang="en-US" sz="2000" dirty="0" smtClean="0">
                <a:solidFill>
                  <a:schemeClr val="accent3">
                    <a:lumMod val="50000"/>
                  </a:schemeClr>
                </a:solidFill>
              </a:rPr>
              <a:t>.”  -Ericsson Consumer lab</a:t>
            </a:r>
          </a:p>
        </p:txBody>
      </p:sp>
    </p:spTree>
    <p:custDataLst>
      <p:tags r:id="rId1"/>
    </p:custDataLst>
    <p:extLst>
      <p:ext uri="{BB962C8B-B14F-4D97-AF65-F5344CB8AC3E}">
        <p14:creationId xmlns:p14="http://schemas.microsoft.com/office/powerpoint/2010/main" val="94381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809" y="1981200"/>
            <a:ext cx="9185617" cy="592667"/>
          </a:xfrm>
          <a:prstGeom prst="rect">
            <a:avLst/>
          </a:prstGeom>
          <a:solidFill>
            <a:srgbClr val="097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Prevention and security tips</a:t>
            </a:r>
            <a:endParaRPr lang="en-US" dirty="0"/>
          </a:p>
        </p:txBody>
      </p:sp>
      <p:sp>
        <p:nvSpPr>
          <p:cNvPr id="3" name="Content Placeholder 2"/>
          <p:cNvSpPr>
            <a:spLocks noGrp="1"/>
          </p:cNvSpPr>
          <p:nvPr>
            <p:ph idx="1"/>
          </p:nvPr>
        </p:nvSpPr>
        <p:spPr>
          <a:xfrm>
            <a:off x="478464" y="2066260"/>
            <a:ext cx="8208335" cy="4105940"/>
          </a:xfrm>
        </p:spPr>
        <p:txBody>
          <a:bodyPr>
            <a:noAutofit/>
          </a:bodyPr>
          <a:lstStyle/>
          <a:p>
            <a:pPr marL="0" indent="0">
              <a:buNone/>
            </a:pPr>
            <a:r>
              <a:rPr lang="en-US" sz="1800" dirty="0" smtClean="0">
                <a:solidFill>
                  <a:schemeClr val="bg1"/>
                </a:solidFill>
              </a:rPr>
              <a:t>In </a:t>
            </a:r>
            <a:r>
              <a:rPr lang="en-US" sz="1800" dirty="0">
                <a:solidFill>
                  <a:schemeClr val="bg1"/>
                </a:solidFill>
              </a:rPr>
              <a:t>order to protect </a:t>
            </a:r>
            <a:r>
              <a:rPr lang="en-US" sz="1800" dirty="0" smtClean="0">
                <a:solidFill>
                  <a:schemeClr val="bg1"/>
                </a:solidFill>
              </a:rPr>
              <a:t>your </a:t>
            </a:r>
            <a:r>
              <a:rPr lang="en-US" sz="1800" dirty="0">
                <a:solidFill>
                  <a:schemeClr val="bg1"/>
                </a:solidFill>
              </a:rPr>
              <a:t>information from being </a:t>
            </a:r>
            <a:r>
              <a:rPr lang="en-US" sz="1800" dirty="0" smtClean="0">
                <a:solidFill>
                  <a:schemeClr val="bg1"/>
                </a:solidFill>
              </a:rPr>
              <a:t>compromised </a:t>
            </a:r>
            <a:r>
              <a:rPr lang="en-US" sz="1800" dirty="0">
                <a:solidFill>
                  <a:schemeClr val="bg1"/>
                </a:solidFill>
              </a:rPr>
              <a:t>you </a:t>
            </a:r>
            <a:r>
              <a:rPr lang="en-US" sz="1800" dirty="0" smtClean="0">
                <a:solidFill>
                  <a:schemeClr val="bg1"/>
                </a:solidFill>
              </a:rPr>
              <a:t>should:</a:t>
            </a:r>
            <a:r>
              <a:rPr lang="en-US" sz="1800" dirty="0" smtClean="0"/>
              <a:t/>
            </a:r>
            <a:br>
              <a:rPr lang="en-US" sz="1800" dirty="0" smtClean="0"/>
            </a:br>
            <a:endParaRPr lang="en-US" sz="1800" dirty="0" smtClean="0"/>
          </a:p>
          <a:p>
            <a:pPr lvl="1">
              <a:buFont typeface="Arial" panose="020B0604020202020204" pitchFamily="34" charset="0"/>
              <a:buChar char="•"/>
            </a:pPr>
            <a:r>
              <a:rPr lang="en-US" sz="1800" dirty="0" smtClean="0"/>
              <a:t>Give </a:t>
            </a:r>
            <a:r>
              <a:rPr lang="en-US" sz="1800" dirty="0"/>
              <a:t>the minimum information requested by the wearable technology </a:t>
            </a:r>
            <a:r>
              <a:rPr lang="en-US" sz="1800" dirty="0" smtClean="0"/>
              <a:t>app</a:t>
            </a:r>
            <a:br>
              <a:rPr lang="en-US" sz="1800" dirty="0" smtClean="0"/>
            </a:br>
            <a:endParaRPr lang="en-US" sz="1800" dirty="0"/>
          </a:p>
          <a:p>
            <a:pPr lvl="1">
              <a:buFont typeface="Arial" panose="020B0604020202020204" pitchFamily="34" charset="0"/>
              <a:buChar char="•"/>
            </a:pPr>
            <a:r>
              <a:rPr lang="en-US" sz="1800" dirty="0" smtClean="0"/>
              <a:t>Exercise </a:t>
            </a:r>
            <a:r>
              <a:rPr lang="en-US" sz="1800" dirty="0"/>
              <a:t>healthy </a:t>
            </a:r>
            <a:r>
              <a:rPr lang="en-US" sz="1800" dirty="0" smtClean="0"/>
              <a:t>password usage, </a:t>
            </a:r>
            <a:r>
              <a:rPr lang="en-US" sz="1800" dirty="0" smtClean="0"/>
              <a:t>try </a:t>
            </a:r>
            <a:r>
              <a:rPr lang="en-US" sz="1800" dirty="0"/>
              <a:t>not to </a:t>
            </a:r>
            <a:r>
              <a:rPr lang="en-US" sz="1800" dirty="0" smtClean="0"/>
              <a:t>use </a:t>
            </a:r>
            <a:r>
              <a:rPr lang="en-US" sz="1800" dirty="0"/>
              <a:t>the same password for several </a:t>
            </a:r>
            <a:r>
              <a:rPr lang="en-US" sz="1800" dirty="0" smtClean="0"/>
              <a:t>things, </a:t>
            </a:r>
            <a:r>
              <a:rPr lang="en-US" sz="1800" dirty="0" smtClean="0"/>
              <a:t>and </a:t>
            </a:r>
            <a:r>
              <a:rPr lang="en-US" sz="1800" dirty="0" smtClean="0"/>
              <a:t>occasionally</a:t>
            </a:r>
            <a:r>
              <a:rPr lang="en-US" sz="1800" dirty="0" smtClean="0"/>
              <a:t> change your password</a:t>
            </a:r>
            <a:r>
              <a:rPr lang="en-US" sz="1800" dirty="0" smtClean="0"/>
              <a:t/>
            </a:r>
            <a:br>
              <a:rPr lang="en-US" sz="1800" dirty="0" smtClean="0"/>
            </a:br>
            <a:endParaRPr lang="en-US" sz="1800" dirty="0"/>
          </a:p>
          <a:p>
            <a:pPr lvl="1">
              <a:buFont typeface="Arial" panose="020B0604020202020204" pitchFamily="34" charset="0"/>
              <a:buChar char="•"/>
            </a:pPr>
            <a:r>
              <a:rPr lang="en-US" sz="1800" dirty="0" smtClean="0"/>
              <a:t>Avoid </a:t>
            </a:r>
            <a:r>
              <a:rPr lang="en-US" sz="1800" dirty="0"/>
              <a:t>phishing attempts by being cautious when opening informational emails or messages from the manufactures, make sure the message came from a secure </a:t>
            </a:r>
            <a:r>
              <a:rPr lang="en-US" sz="1800" dirty="0" smtClean="0"/>
              <a:t>source</a:t>
            </a:r>
            <a:br>
              <a:rPr lang="en-US" sz="1800" dirty="0" smtClean="0"/>
            </a:br>
            <a:endParaRPr lang="en-US" sz="1800" dirty="0"/>
          </a:p>
          <a:p>
            <a:pPr lvl="1">
              <a:buFont typeface="Arial" panose="020B0604020202020204" pitchFamily="34" charset="0"/>
              <a:buChar char="•"/>
            </a:pPr>
            <a:r>
              <a:rPr lang="en-US" sz="1800" dirty="0" smtClean="0"/>
              <a:t>Stay </a:t>
            </a:r>
            <a:r>
              <a:rPr lang="en-US" sz="1800" dirty="0"/>
              <a:t>consistent with software updates when they become available because software updates support exposed patches within the </a:t>
            </a:r>
            <a:r>
              <a:rPr lang="en-US" sz="1800" dirty="0" smtClean="0"/>
              <a:t>software</a:t>
            </a:r>
            <a:endParaRPr lang="en-US" sz="1800" dirty="0"/>
          </a:p>
        </p:txBody>
      </p:sp>
    </p:spTree>
    <p:custDataLst>
      <p:tags r:id="rId1"/>
    </p:custDataLst>
    <p:extLst>
      <p:ext uri="{BB962C8B-B14F-4D97-AF65-F5344CB8AC3E}">
        <p14:creationId xmlns:p14="http://schemas.microsoft.com/office/powerpoint/2010/main" val="1691210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617" y="2582908"/>
            <a:ext cx="9185617" cy="592667"/>
          </a:xfrm>
          <a:prstGeom prst="rect">
            <a:avLst/>
          </a:prstGeom>
          <a:solidFill>
            <a:srgbClr val="097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Prevention and security tips</a:t>
            </a:r>
            <a:endParaRPr lang="en-US" dirty="0"/>
          </a:p>
        </p:txBody>
      </p:sp>
      <p:sp>
        <p:nvSpPr>
          <p:cNvPr id="3" name="Content Placeholder 2"/>
          <p:cNvSpPr>
            <a:spLocks noGrp="1"/>
          </p:cNvSpPr>
          <p:nvPr>
            <p:ph idx="1"/>
          </p:nvPr>
        </p:nvSpPr>
        <p:spPr>
          <a:xfrm>
            <a:off x="423333" y="2043289"/>
            <a:ext cx="7848600" cy="4114800"/>
          </a:xfrm>
        </p:spPr>
        <p:txBody>
          <a:bodyPr>
            <a:normAutofit/>
          </a:bodyPr>
          <a:lstStyle/>
          <a:p>
            <a:r>
              <a:rPr lang="en-US" sz="2000" dirty="0" smtClean="0"/>
              <a:t>Be aware of the security, app, and lock settings on your smartphone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2000" dirty="0" smtClean="0"/>
              <a:t>Secure </a:t>
            </a:r>
            <a:r>
              <a:rPr lang="en-US" sz="2000" dirty="0"/>
              <a:t>your wearable technology by protecting your </a:t>
            </a:r>
            <a:r>
              <a:rPr lang="en-US" sz="2000" dirty="0" smtClean="0"/>
              <a:t>smartphone</a:t>
            </a:r>
            <a:endParaRPr lang="en-US" sz="2000" dirty="0"/>
          </a:p>
          <a:p>
            <a:pPr lvl="1"/>
            <a:r>
              <a:rPr lang="en-US" sz="2000" dirty="0" smtClean="0"/>
              <a:t>Creating </a:t>
            </a:r>
            <a:r>
              <a:rPr lang="en-US" sz="2000" dirty="0"/>
              <a:t>a secure </a:t>
            </a:r>
            <a:r>
              <a:rPr lang="en-US" sz="2000" dirty="0" smtClean="0"/>
              <a:t>pin	</a:t>
            </a:r>
          </a:p>
          <a:p>
            <a:pPr lvl="1"/>
            <a:r>
              <a:rPr lang="en-US" sz="2000" dirty="0" smtClean="0"/>
              <a:t>Keeping </a:t>
            </a:r>
            <a:r>
              <a:rPr lang="en-US" sz="2000" dirty="0"/>
              <a:t>your Bluetooth turned off until you need to use </a:t>
            </a:r>
            <a:r>
              <a:rPr lang="en-US" sz="2000" dirty="0" smtClean="0"/>
              <a:t>it</a:t>
            </a:r>
          </a:p>
          <a:p>
            <a:pPr lvl="1"/>
            <a:r>
              <a:rPr lang="en-US" sz="2000" dirty="0" smtClean="0"/>
              <a:t>Keeping </a:t>
            </a:r>
            <a:r>
              <a:rPr lang="en-US" sz="2000" dirty="0"/>
              <a:t>your smartphone with you at times, do not leave it </a:t>
            </a:r>
            <a:r>
              <a:rPr lang="en-US" sz="2000" dirty="0" smtClean="0"/>
              <a:t>unattended.</a:t>
            </a:r>
          </a:p>
          <a:p>
            <a:pPr lvl="1"/>
            <a:r>
              <a:rPr lang="en-US" sz="2000" dirty="0" smtClean="0"/>
              <a:t>Be cautious of connecting </a:t>
            </a:r>
            <a:r>
              <a:rPr lang="en-US" sz="2000" dirty="0"/>
              <a:t>to public wireless internet </a:t>
            </a:r>
            <a:endParaRPr lang="en-US" sz="2000" dirty="0" smtClean="0"/>
          </a:p>
          <a:p>
            <a:pPr lvl="1"/>
            <a:r>
              <a:rPr lang="en-US" sz="2000" dirty="0" smtClean="0"/>
              <a:t>Add </a:t>
            </a:r>
            <a:r>
              <a:rPr lang="en-US" sz="2000" dirty="0"/>
              <a:t>two- factor authentication </a:t>
            </a:r>
            <a:r>
              <a:rPr lang="en-US" sz="2000" dirty="0" smtClean="0"/>
              <a:t>for </a:t>
            </a:r>
            <a:r>
              <a:rPr lang="en-US" sz="2000" dirty="0"/>
              <a:t>t</a:t>
            </a:r>
            <a:r>
              <a:rPr lang="en-US" sz="2000" dirty="0" smtClean="0"/>
              <a:t>he </a:t>
            </a:r>
            <a:r>
              <a:rPr lang="en-US" sz="2000" dirty="0"/>
              <a:t>apps that are connected to your wearable device</a:t>
            </a:r>
          </a:p>
          <a:p>
            <a:endParaRPr lang="en-US" sz="2400" dirty="0" smtClean="0"/>
          </a:p>
        </p:txBody>
      </p:sp>
      <p:sp>
        <p:nvSpPr>
          <p:cNvPr id="4" name="TextBox 3"/>
          <p:cNvSpPr txBox="1"/>
          <p:nvPr/>
        </p:nvSpPr>
        <p:spPr>
          <a:xfrm>
            <a:off x="1414830" y="2590800"/>
            <a:ext cx="1590692" cy="584775"/>
          </a:xfrm>
          <a:prstGeom prst="rect">
            <a:avLst/>
          </a:prstGeom>
          <a:noFill/>
        </p:spPr>
        <p:txBody>
          <a:bodyPr wrap="none" rtlCol="0">
            <a:spAutoFit/>
          </a:bodyPr>
          <a:lstStyle/>
          <a:p>
            <a:r>
              <a:rPr lang="en-US" sz="3200" dirty="0" smtClean="0">
                <a:solidFill>
                  <a:schemeClr val="bg1"/>
                </a:solidFill>
              </a:rPr>
              <a:t>PRIVACY</a:t>
            </a:r>
            <a:endParaRPr lang="en-US" sz="3200" dirty="0">
              <a:solidFill>
                <a:schemeClr val="bg1"/>
              </a:solidFill>
            </a:endParaRPr>
          </a:p>
        </p:txBody>
      </p:sp>
      <p:sp>
        <p:nvSpPr>
          <p:cNvPr id="5" name="TextBox 4"/>
          <p:cNvSpPr txBox="1"/>
          <p:nvPr/>
        </p:nvSpPr>
        <p:spPr>
          <a:xfrm>
            <a:off x="3403816" y="2590800"/>
            <a:ext cx="1887633" cy="584775"/>
          </a:xfrm>
          <a:prstGeom prst="rect">
            <a:avLst/>
          </a:prstGeom>
          <a:noFill/>
        </p:spPr>
        <p:txBody>
          <a:bodyPr wrap="none" rtlCol="0">
            <a:spAutoFit/>
          </a:bodyPr>
          <a:lstStyle/>
          <a:p>
            <a:r>
              <a:rPr lang="en-US" sz="3200" dirty="0" smtClean="0">
                <a:solidFill>
                  <a:schemeClr val="bg1"/>
                </a:solidFill>
              </a:rPr>
              <a:t>LOCATION</a:t>
            </a:r>
            <a:endParaRPr lang="en-US" sz="3200" dirty="0">
              <a:solidFill>
                <a:schemeClr val="bg1"/>
              </a:solidFill>
            </a:endParaRPr>
          </a:p>
        </p:txBody>
      </p:sp>
      <p:sp>
        <p:nvSpPr>
          <p:cNvPr id="6" name="TextBox 5"/>
          <p:cNvSpPr txBox="1"/>
          <p:nvPr/>
        </p:nvSpPr>
        <p:spPr>
          <a:xfrm>
            <a:off x="5558552" y="2590800"/>
            <a:ext cx="2542043" cy="584775"/>
          </a:xfrm>
          <a:prstGeom prst="rect">
            <a:avLst/>
          </a:prstGeom>
          <a:noFill/>
        </p:spPr>
        <p:txBody>
          <a:bodyPr wrap="none" rtlCol="0">
            <a:spAutoFit/>
          </a:bodyPr>
          <a:lstStyle/>
          <a:p>
            <a:r>
              <a:rPr lang="en-US" sz="3200" dirty="0" smtClean="0">
                <a:solidFill>
                  <a:schemeClr val="bg1"/>
                </a:solidFill>
              </a:rPr>
              <a:t>ACCESSIBILITY</a:t>
            </a:r>
            <a:endParaRPr lang="en-US" sz="3200" dirty="0">
              <a:solidFill>
                <a:schemeClr val="bg1"/>
              </a:solidFill>
            </a:endParaRPr>
          </a:p>
        </p:txBody>
      </p:sp>
    </p:spTree>
    <p:custDataLst>
      <p:tags r:id="rId1"/>
    </p:custDataLst>
    <p:extLst>
      <p:ext uri="{BB962C8B-B14F-4D97-AF65-F5344CB8AC3E}">
        <p14:creationId xmlns:p14="http://schemas.microsoft.com/office/powerpoint/2010/main" val="296911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514600" y="2195689"/>
            <a:ext cx="6172199" cy="4114800"/>
          </a:xfrm>
        </p:spPr>
        <p:txBody>
          <a:bodyPr>
            <a:normAutofit/>
          </a:bodyPr>
          <a:lstStyle/>
          <a:p>
            <a:pPr marL="0" indent="0" algn="ctr" fontAlgn="base">
              <a:lnSpc>
                <a:spcPct val="120000"/>
              </a:lnSpc>
              <a:buNone/>
            </a:pPr>
            <a:r>
              <a:rPr lang="en-US" sz="2100" dirty="0"/>
              <a:t>iPhone X and new </a:t>
            </a:r>
            <a:r>
              <a:rPr lang="en-US" sz="2100" dirty="0" smtClean="0"/>
              <a:t>models</a:t>
            </a:r>
          </a:p>
          <a:p>
            <a:pPr marL="457200" indent="-457200" fontAlgn="base">
              <a:lnSpc>
                <a:spcPct val="120000"/>
              </a:lnSpc>
              <a:buFont typeface="+mj-lt"/>
              <a:buAutoNum type="arabicPeriod"/>
            </a:pPr>
            <a:r>
              <a:rPr lang="en-US" sz="1800" dirty="0" smtClean="0"/>
              <a:t>Go to your home screen </a:t>
            </a:r>
          </a:p>
          <a:p>
            <a:pPr marL="457200" indent="-457200" fontAlgn="base">
              <a:lnSpc>
                <a:spcPct val="120000"/>
              </a:lnSpc>
              <a:buFont typeface="+mj-lt"/>
              <a:buAutoNum type="arabicPeriod"/>
            </a:pPr>
            <a:r>
              <a:rPr lang="en-US" sz="1800" dirty="0" smtClean="0"/>
              <a:t>Find </a:t>
            </a:r>
            <a:r>
              <a:rPr lang="en-US" sz="1800" dirty="0" smtClean="0"/>
              <a:t>the </a:t>
            </a:r>
            <a:r>
              <a:rPr lang="en-US" sz="1800" dirty="0" smtClean="0"/>
              <a:t>gear icon and it will take you to your settings page</a:t>
            </a:r>
          </a:p>
          <a:p>
            <a:pPr marL="457200" indent="-457200" fontAlgn="base">
              <a:lnSpc>
                <a:spcPct val="120000"/>
              </a:lnSpc>
              <a:buFont typeface="+mj-lt"/>
              <a:buAutoNum type="arabicPeriod"/>
            </a:pPr>
            <a:r>
              <a:rPr lang="en-US" sz="1800" dirty="0" smtClean="0"/>
              <a:t>Once you are on the settings page, scroll towards the bottom of the screen </a:t>
            </a:r>
            <a:r>
              <a:rPr lang="en-US" sz="1800" dirty="0" smtClean="0"/>
              <a:t>to find your apps</a:t>
            </a:r>
            <a:endParaRPr lang="en-US" sz="1800" dirty="0" smtClean="0"/>
          </a:p>
          <a:p>
            <a:pPr marL="457200" indent="-457200" fontAlgn="base">
              <a:lnSpc>
                <a:spcPct val="120000"/>
              </a:lnSpc>
              <a:buFont typeface="+mj-lt"/>
              <a:buAutoNum type="arabicPeriod"/>
            </a:pPr>
            <a:r>
              <a:rPr lang="en-US" sz="1800" dirty="0" smtClean="0"/>
              <a:t>When you choose an app, the </a:t>
            </a:r>
            <a:r>
              <a:rPr lang="en-US" sz="1800" dirty="0" smtClean="0"/>
              <a:t>following screen will </a:t>
            </a:r>
            <a:r>
              <a:rPr lang="en-US" sz="1800" dirty="0" smtClean="0"/>
              <a:t>display </a:t>
            </a:r>
            <a:r>
              <a:rPr lang="en-US" sz="1800" dirty="0" smtClean="0"/>
              <a:t>the permission settings</a:t>
            </a:r>
            <a:endParaRPr lang="en-US" sz="1800" dirty="0" smtClean="0"/>
          </a:p>
          <a:p>
            <a:pPr marL="0" indent="0" fontAlgn="base">
              <a:lnSpc>
                <a:spcPct val="120000"/>
              </a:lnSpc>
              <a:buNone/>
            </a:pPr>
            <a:endParaRPr lang="en-US" sz="2400" dirty="0" smtClean="0"/>
          </a:p>
        </p:txBody>
      </p:sp>
      <p:sp>
        <p:nvSpPr>
          <p:cNvPr id="5" name="Rectangle 4"/>
          <p:cNvSpPr/>
          <p:nvPr/>
        </p:nvSpPr>
        <p:spPr>
          <a:xfrm>
            <a:off x="-1" y="2012245"/>
            <a:ext cx="2514601" cy="4219222"/>
          </a:xfrm>
          <a:prstGeom prst="rect">
            <a:avLst/>
          </a:prstGeom>
          <a:solidFill>
            <a:srgbClr val="097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66" y="2084966"/>
            <a:ext cx="2301904" cy="4052711"/>
          </a:xfrm>
          <a:prstGeom prst="rect">
            <a:avLst/>
          </a:prstGeom>
        </p:spPr>
      </p:pic>
      <p:sp>
        <p:nvSpPr>
          <p:cNvPr id="7" name="Title 1"/>
          <p:cNvSpPr>
            <a:spLocks noGrp="1"/>
          </p:cNvSpPr>
          <p:nvPr>
            <p:ph type="title"/>
          </p:nvPr>
        </p:nvSpPr>
        <p:spPr>
          <a:xfrm>
            <a:off x="276578" y="1114778"/>
            <a:ext cx="8839200" cy="990600"/>
          </a:xfrm>
        </p:spPr>
        <p:txBody>
          <a:bodyPr>
            <a:normAutofit/>
          </a:bodyPr>
          <a:lstStyle/>
          <a:p>
            <a:r>
              <a:rPr lang="en-US" dirty="0" smtClean="0"/>
              <a:t>How to check app permissions</a:t>
            </a:r>
            <a:endParaRPr lang="en-US" dirty="0"/>
          </a:p>
        </p:txBody>
      </p:sp>
    </p:spTree>
    <p:custDataLst>
      <p:tags r:id="rId1"/>
    </p:custDataLst>
    <p:extLst>
      <p:ext uri="{BB962C8B-B14F-4D97-AF65-F5344CB8AC3E}">
        <p14:creationId xmlns:p14="http://schemas.microsoft.com/office/powerpoint/2010/main" val="65136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76578" y="1114778"/>
            <a:ext cx="8839200" cy="990600"/>
          </a:xfrm>
        </p:spPr>
        <p:txBody>
          <a:bodyPr>
            <a:normAutofit/>
          </a:bodyPr>
          <a:lstStyle/>
          <a:p>
            <a:r>
              <a:rPr lang="en-US" dirty="0" smtClean="0"/>
              <a:t>How to check app permissions</a:t>
            </a:r>
            <a:endParaRPr lang="en-US" dirty="0"/>
          </a:p>
        </p:txBody>
      </p:sp>
      <p:sp>
        <p:nvSpPr>
          <p:cNvPr id="11" name="Content Placeholder 2"/>
          <p:cNvSpPr>
            <a:spLocks noGrp="1"/>
          </p:cNvSpPr>
          <p:nvPr>
            <p:ph idx="1"/>
          </p:nvPr>
        </p:nvSpPr>
        <p:spPr>
          <a:xfrm>
            <a:off x="2463076" y="2438400"/>
            <a:ext cx="6071324" cy="3936738"/>
          </a:xfrm>
        </p:spPr>
        <p:txBody>
          <a:bodyPr>
            <a:normAutofit/>
          </a:bodyPr>
          <a:lstStyle/>
          <a:p>
            <a:pPr marL="0" indent="0" algn="ctr" fontAlgn="base">
              <a:lnSpc>
                <a:spcPct val="120000"/>
              </a:lnSpc>
              <a:buNone/>
            </a:pPr>
            <a:r>
              <a:rPr lang="en-US" sz="2400" dirty="0"/>
              <a:t>Android </a:t>
            </a:r>
            <a:r>
              <a:rPr lang="en-US" sz="2400" dirty="0" smtClean="0"/>
              <a:t>Phones</a:t>
            </a:r>
          </a:p>
          <a:p>
            <a:pPr marL="457200" indent="-457200" fontAlgn="base">
              <a:lnSpc>
                <a:spcPct val="120000"/>
              </a:lnSpc>
              <a:buFont typeface="+mj-lt"/>
              <a:buAutoNum type="arabicPeriod"/>
            </a:pPr>
            <a:r>
              <a:rPr lang="en-US" sz="1800" dirty="0" smtClean="0"/>
              <a:t>Swipe down notification shade and look for a gear icon </a:t>
            </a:r>
          </a:p>
          <a:p>
            <a:pPr marL="457200" indent="-457200" fontAlgn="base">
              <a:lnSpc>
                <a:spcPct val="120000"/>
              </a:lnSpc>
              <a:buFont typeface="+mj-lt"/>
              <a:buAutoNum type="arabicPeriod"/>
            </a:pPr>
            <a:r>
              <a:rPr lang="en-US" sz="1800" dirty="0" smtClean="0"/>
              <a:t>The gear icon will take you into your settings</a:t>
            </a:r>
          </a:p>
          <a:p>
            <a:pPr marL="457200" indent="-457200" fontAlgn="base">
              <a:lnSpc>
                <a:spcPct val="120000"/>
              </a:lnSpc>
              <a:buFont typeface="+mj-lt"/>
              <a:buAutoNum type="arabicPeriod"/>
            </a:pPr>
            <a:r>
              <a:rPr lang="en-US" sz="1800" dirty="0" smtClean="0"/>
              <a:t>Once your in the settings, select the apps and notification section </a:t>
            </a:r>
          </a:p>
          <a:p>
            <a:pPr marL="457200" indent="-457200" fontAlgn="base">
              <a:lnSpc>
                <a:spcPct val="120000"/>
              </a:lnSpc>
              <a:buFont typeface="+mj-lt"/>
              <a:buAutoNum type="arabicPeriod"/>
            </a:pPr>
            <a:r>
              <a:rPr lang="en-US" sz="1800" dirty="0" smtClean="0"/>
              <a:t>From there, it shows you all of our apps</a:t>
            </a:r>
          </a:p>
          <a:p>
            <a:pPr marL="457200" indent="-457200" fontAlgn="base">
              <a:lnSpc>
                <a:spcPct val="120000"/>
              </a:lnSpc>
              <a:buFont typeface="+mj-lt"/>
              <a:buAutoNum type="arabicPeriod"/>
            </a:pPr>
            <a:r>
              <a:rPr lang="en-US" sz="1800" dirty="0"/>
              <a:t>W</a:t>
            </a:r>
            <a:r>
              <a:rPr lang="en-US" sz="1800" dirty="0" smtClean="0"/>
              <a:t>hen you select an app, it shows the permissions which is the information that app is allowed to access</a:t>
            </a:r>
          </a:p>
        </p:txBody>
      </p:sp>
      <p:sp>
        <p:nvSpPr>
          <p:cNvPr id="2" name="Rectangle 1"/>
          <p:cNvSpPr/>
          <p:nvPr/>
        </p:nvSpPr>
        <p:spPr>
          <a:xfrm>
            <a:off x="-3544" y="2031738"/>
            <a:ext cx="2466620" cy="4219222"/>
          </a:xfrm>
          <a:prstGeom prst="rect">
            <a:avLst/>
          </a:prstGeom>
          <a:solidFill>
            <a:srgbClr val="097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6" y="2124871"/>
            <a:ext cx="2294613" cy="4032955"/>
          </a:xfrm>
          <a:prstGeom prst="rect">
            <a:avLst/>
          </a:prstGeom>
        </p:spPr>
      </p:pic>
    </p:spTree>
    <p:custDataLst>
      <p:tags r:id="rId1"/>
    </p:custDataLst>
    <p:extLst>
      <p:ext uri="{BB962C8B-B14F-4D97-AF65-F5344CB8AC3E}">
        <p14:creationId xmlns:p14="http://schemas.microsoft.com/office/powerpoint/2010/main" val="1917321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2" y="1447800"/>
            <a:ext cx="8229600" cy="914400"/>
          </a:xfrm>
        </p:spPr>
        <p:txBody>
          <a:bodyPr>
            <a:normAutofit fontScale="90000"/>
          </a:bodyPr>
          <a:lstStyle/>
          <a:p>
            <a:r>
              <a:rPr lang="en-US" dirty="0" smtClean="0"/>
              <a:t>If you suspect you are a victim of internet facilitated crime </a:t>
            </a:r>
            <a:endParaRPr lang="en-US" dirty="0"/>
          </a:p>
        </p:txBody>
      </p:sp>
      <p:sp>
        <p:nvSpPr>
          <p:cNvPr id="3" name="Content Placeholder 2"/>
          <p:cNvSpPr>
            <a:spLocks noGrp="1"/>
          </p:cNvSpPr>
          <p:nvPr>
            <p:ph idx="1"/>
          </p:nvPr>
        </p:nvSpPr>
        <p:spPr>
          <a:xfrm>
            <a:off x="228600" y="2590800"/>
            <a:ext cx="6096000" cy="3886200"/>
          </a:xfrm>
        </p:spPr>
        <p:txBody>
          <a:bodyPr/>
          <a:lstStyle/>
          <a:p>
            <a:r>
              <a:rPr lang="en-US" sz="2800" dirty="0" smtClean="0"/>
              <a:t>Contact the Internet Crime Complaint Center (IC3) which is operated by the Federal Bureau of Investigation</a:t>
            </a:r>
          </a:p>
          <a:p>
            <a:pPr lvl="1"/>
            <a:r>
              <a:rPr lang="en-US" sz="2400" dirty="0" smtClean="0">
                <a:hlinkClick r:id="rId4"/>
              </a:rPr>
              <a:t>www.ic3.gov</a:t>
            </a:r>
            <a:endParaRPr lang="en-US" sz="2400" dirty="0" smtClean="0"/>
          </a:p>
          <a:p>
            <a:pPr lvl="1"/>
            <a:endParaRPr lang="en-US" sz="2400" dirty="0"/>
          </a:p>
          <a:p>
            <a:r>
              <a:rPr lang="en-US" sz="2800" dirty="0" smtClean="0"/>
              <a:t>Report as much information about the incident as possible – WHO, WHAT, WHERE, WHEN, and HOW</a:t>
            </a:r>
          </a:p>
          <a:p>
            <a:pPr marL="457200" lvl="1" indent="0">
              <a:buNone/>
            </a:pPr>
            <a:endParaRPr lang="en-US" sz="2400" dirty="0" smtClean="0"/>
          </a:p>
          <a:p>
            <a:pPr marL="0" indent="0">
              <a:buNone/>
            </a:pPr>
            <a:endParaRPr lang="en-US" dirty="0"/>
          </a:p>
        </p:txBody>
      </p:sp>
      <p:pic>
        <p:nvPicPr>
          <p:cNvPr id="1028" name="Picture 4" descr="Heraldry of the Seal  Each symbol and color in the FBI seal has special significance. The dominant blue field of the seal and the scales on the shield represent justice. The endless circle of 13 stars denotes unity of purpose as exemplified by the original 13 states. The laurel leaf has, since early civilization, symbolized academic honors, distinction, and fame. There are exactly 46 leaves in the two branches, since there were 46 states in the Union when the FBI was founded in 1908. The significance of the red and white parallel stripes lies in their colors. Red traditionally stands for courage, valor, strength, while white conveys cleanliness, light, truth, and peace. As in the American flag, the red bars exceed the white by one. The motto, “ Fidelity, Bravery, Integrity,” succinctly describes the motivating force behind the men and women of the FBI (see below). The peaked bevelled edge which circumscribes the seal symbolizes the severe challenges confronting the FBI and the ruggedness of the organization. The gold color in the seal conveys its overall value.  It has come to the attention of the FBI that “Fair Use Warnings” accompanied by an image of the FBI seal (or similar insignia) have been posted on various websites, giving the appearance that the FBI has created or authorized these notices to advise the public about  the fair use doctrine in U.S. copyright law. The FBI recognizes that the fair use of copyrighted materials, as codified in Title 17, United States Code, section 107, does not constitute infringement. These warnings, however, are not authorized or endorsed by the FBI.  Unauthorized use of the FBI seal (or colorable imitations) may be punishable under Title 18 United States Code, Sections 701, 709, or other applicable law. More information about copyright law and fair use is available from Library of Congress, U.S. Copyright Office, at www.copyright.gov.  Fidelity, Bravery, Integrity—The FBI Motto  The origins of the FBI’s motto may be traced to a brief comment by Inspector W. H. Drane Lester, the editor of the employee magazine, The Investigator, in September 1935:  “F B I”  At last we have a name that lends itself to dignified abbreviation the Federal Bureau of Investigation, which quite naturally becomes “F B I.” In the past our nicknames, which the public are so prone to give us, have been many and varied. “Justice Agents”, “D. J. Men”, “Government Men” are but a few of them, with the Bureau itself incorrectly referred to as “Crime Bureau”, “Identification Bureau” and “Crime Prevention Bureau.” The latest appellation, and perhaps the one which has become most widespread, is “G-Men’, an abbreviation itself for “Government Men.”  But “F B I” is the best and one from which we might well choose our motto, for those initials also represent the three things for which the Bureau and its representatives always stand: “Fidelity - Bravery - Integ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2468" y="2895601"/>
            <a:ext cx="2208609"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4050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4"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Credit</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sz="1300" dirty="0" smtClean="0">
                <a:solidFill>
                  <a:schemeClr val="bg1">
                    <a:lumMod val="50000"/>
                  </a:schemeClr>
                </a:solidFill>
              </a:rPr>
              <a:t>187851316 </a:t>
            </a:r>
            <a:r>
              <a:rPr lang="en-US" sz="1300" dirty="0">
                <a:solidFill>
                  <a:schemeClr val="bg1">
                    <a:lumMod val="50000"/>
                  </a:schemeClr>
                </a:solidFill>
              </a:rPr>
              <a:t>Copyright  </a:t>
            </a:r>
            <a:r>
              <a:rPr lang="en-US" sz="1300" dirty="0" smtClean="0">
                <a:solidFill>
                  <a:schemeClr val="bg1">
                    <a:lumMod val="50000"/>
                  </a:schemeClr>
                </a:solidFill>
              </a:rPr>
              <a:t>karn684, 2019 </a:t>
            </a:r>
            <a:r>
              <a:rPr lang="en-US" sz="1300" dirty="0">
                <a:solidFill>
                  <a:schemeClr val="bg1">
                    <a:lumMod val="50000"/>
                  </a:schemeClr>
                </a:solidFill>
              </a:rPr>
              <a:t>Used under license from </a:t>
            </a:r>
            <a:r>
              <a:rPr lang="en-US" sz="1300" dirty="0" smtClean="0">
                <a:solidFill>
                  <a:schemeClr val="bg1">
                    <a:lumMod val="50000"/>
                  </a:schemeClr>
                </a:solidFill>
              </a:rPr>
              <a:t>bigstockphoto.com</a:t>
            </a:r>
          </a:p>
          <a:p>
            <a:r>
              <a:rPr lang="en-US" sz="1300" dirty="0" smtClean="0">
                <a:solidFill>
                  <a:schemeClr val="bg1">
                    <a:lumMod val="50000"/>
                  </a:schemeClr>
                </a:solidFill>
              </a:rPr>
              <a:t>321372964 Copyright ArtZone,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 </a:t>
            </a:r>
            <a:endParaRPr lang="en-US" sz="1300" dirty="0">
              <a:solidFill>
                <a:schemeClr val="bg1">
                  <a:lumMod val="50000"/>
                </a:schemeClr>
              </a:solidFill>
            </a:endParaRPr>
          </a:p>
          <a:p>
            <a:r>
              <a:rPr lang="en-US" sz="1300" dirty="0" smtClean="0">
                <a:solidFill>
                  <a:schemeClr val="bg1">
                    <a:lumMod val="50000"/>
                  </a:schemeClr>
                </a:solidFill>
              </a:rPr>
              <a:t>289196485 </a:t>
            </a:r>
            <a:r>
              <a:rPr lang="en-US" sz="1300" dirty="0">
                <a:solidFill>
                  <a:schemeClr val="bg1">
                    <a:lumMod val="50000"/>
                  </a:schemeClr>
                </a:solidFill>
              </a:rPr>
              <a:t>Copyright  </a:t>
            </a:r>
            <a:r>
              <a:rPr lang="en-US" sz="1300" dirty="0" smtClean="0">
                <a:solidFill>
                  <a:schemeClr val="bg1">
                    <a:lumMod val="50000"/>
                  </a:schemeClr>
                </a:solidFill>
              </a:rPr>
              <a:t>timofeev,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a:t>
            </a:r>
          </a:p>
          <a:p>
            <a:r>
              <a:rPr lang="en-US" sz="1300" dirty="0" smtClean="0">
                <a:solidFill>
                  <a:schemeClr val="bg1">
                    <a:lumMod val="50000"/>
                  </a:schemeClr>
                </a:solidFill>
              </a:rPr>
              <a:t>207488230 </a:t>
            </a:r>
            <a:r>
              <a:rPr lang="en-US" sz="1300" dirty="0">
                <a:solidFill>
                  <a:schemeClr val="bg1">
                    <a:lumMod val="50000"/>
                  </a:schemeClr>
                </a:solidFill>
              </a:rPr>
              <a:t>Copyright  </a:t>
            </a:r>
            <a:r>
              <a:rPr lang="en-US" sz="1300" dirty="0" smtClean="0">
                <a:solidFill>
                  <a:schemeClr val="bg1">
                    <a:lumMod val="50000"/>
                  </a:schemeClr>
                </a:solidFill>
              </a:rPr>
              <a:t>zimmytws,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a:t>
            </a:r>
          </a:p>
          <a:p>
            <a:r>
              <a:rPr lang="en-US" sz="1300" dirty="0" smtClean="0">
                <a:solidFill>
                  <a:schemeClr val="bg1">
                    <a:lumMod val="50000"/>
                  </a:schemeClr>
                </a:solidFill>
              </a:rPr>
              <a:t>169639358 </a:t>
            </a:r>
            <a:r>
              <a:rPr lang="en-US" sz="1300" dirty="0">
                <a:solidFill>
                  <a:schemeClr val="bg1">
                    <a:lumMod val="50000"/>
                  </a:schemeClr>
                </a:solidFill>
              </a:rPr>
              <a:t>Copyright  </a:t>
            </a:r>
            <a:r>
              <a:rPr lang="en-US" sz="1300" dirty="0" smtClean="0">
                <a:solidFill>
                  <a:schemeClr val="bg1">
                    <a:lumMod val="50000"/>
                  </a:schemeClr>
                </a:solidFill>
              </a:rPr>
              <a:t>Tonygers,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 </a:t>
            </a:r>
            <a:endParaRPr lang="en-US" sz="1300" dirty="0">
              <a:solidFill>
                <a:schemeClr val="bg1">
                  <a:lumMod val="50000"/>
                </a:schemeClr>
              </a:solidFill>
            </a:endParaRPr>
          </a:p>
          <a:p>
            <a:r>
              <a:rPr lang="en-US" sz="1300" dirty="0" smtClean="0">
                <a:solidFill>
                  <a:schemeClr val="bg1">
                    <a:lumMod val="50000"/>
                  </a:schemeClr>
                </a:solidFill>
              </a:rPr>
              <a:t>208582549 </a:t>
            </a:r>
            <a:r>
              <a:rPr lang="en-US" sz="1300" dirty="0">
                <a:solidFill>
                  <a:schemeClr val="bg1">
                    <a:lumMod val="50000"/>
                  </a:schemeClr>
                </a:solidFill>
              </a:rPr>
              <a:t>Copyright  </a:t>
            </a:r>
            <a:r>
              <a:rPr lang="en-US" sz="1300" dirty="0" smtClean="0">
                <a:solidFill>
                  <a:schemeClr val="bg1">
                    <a:lumMod val="50000"/>
                  </a:schemeClr>
                </a:solidFill>
              </a:rPr>
              <a:t>oleggawriloff,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a:t>
            </a:r>
          </a:p>
          <a:p>
            <a:r>
              <a:rPr lang="en-US" sz="1300" dirty="0" smtClean="0">
                <a:solidFill>
                  <a:schemeClr val="bg1">
                    <a:lumMod val="50000"/>
                  </a:schemeClr>
                </a:solidFill>
              </a:rPr>
              <a:t>306968932 </a:t>
            </a:r>
            <a:r>
              <a:rPr lang="en-US" sz="1300" dirty="0">
                <a:solidFill>
                  <a:schemeClr val="bg1">
                    <a:lumMod val="50000"/>
                  </a:schemeClr>
                </a:solidFill>
              </a:rPr>
              <a:t>Copyright  </a:t>
            </a:r>
            <a:r>
              <a:rPr lang="en-US" sz="1300" dirty="0" smtClean="0">
                <a:solidFill>
                  <a:schemeClr val="bg1">
                    <a:lumMod val="50000"/>
                  </a:schemeClr>
                </a:solidFill>
              </a:rPr>
              <a:t>Blan-k,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288465361 </a:t>
            </a:r>
            <a:r>
              <a:rPr lang="en-US" sz="1300" dirty="0">
                <a:solidFill>
                  <a:schemeClr val="bg1">
                    <a:lumMod val="50000"/>
                  </a:schemeClr>
                </a:solidFill>
              </a:rPr>
              <a:t>Copyright  </a:t>
            </a:r>
            <a:r>
              <a:rPr lang="en-US" sz="1300" dirty="0" smtClean="0">
                <a:solidFill>
                  <a:schemeClr val="bg1">
                    <a:lumMod val="50000"/>
                  </a:schemeClr>
                </a:solidFill>
              </a:rPr>
              <a:t>Dontree,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238982413 Copyright  Verona-winner,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293263408 Copyright  Blan-k,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273044632 </a:t>
            </a:r>
            <a:r>
              <a:rPr lang="en-US" sz="1300" dirty="0">
                <a:solidFill>
                  <a:schemeClr val="bg1">
                    <a:lumMod val="50000"/>
                  </a:schemeClr>
                </a:solidFill>
              </a:rPr>
              <a:t>Copyright  </a:t>
            </a:r>
            <a:r>
              <a:rPr lang="en-US" sz="1300" dirty="0" smtClean="0">
                <a:solidFill>
                  <a:schemeClr val="bg1">
                    <a:lumMod val="50000"/>
                  </a:schemeClr>
                </a:solidFill>
              </a:rPr>
              <a:t>rstavila</a:t>
            </a:r>
            <a:r>
              <a:rPr lang="en-US" sz="1300" dirty="0">
                <a:solidFill>
                  <a:schemeClr val="bg1">
                    <a:lumMod val="50000"/>
                  </a:schemeClr>
                </a:solidFill>
              </a:rPr>
              <a:t>,</a:t>
            </a:r>
            <a:r>
              <a:rPr lang="en-US" sz="1300" dirty="0" smtClean="0">
                <a:solidFill>
                  <a:schemeClr val="bg1">
                    <a:lumMod val="50000"/>
                  </a:schemeClr>
                </a:solidFill>
              </a:rPr>
              <a:t>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196674739 Copyright  Siriporn2525, </a:t>
            </a:r>
            <a:r>
              <a:rPr lang="en-US" sz="1300" dirty="0">
                <a:solidFill>
                  <a:schemeClr val="bg1">
                    <a:lumMod val="50000"/>
                  </a:schemeClr>
                </a:solidFill>
              </a:rPr>
              <a:t>2019 Used under license from bigstockphoto.com</a:t>
            </a:r>
          </a:p>
          <a:p>
            <a:r>
              <a:rPr lang="en-US" sz="1300" dirty="0" smtClean="0">
                <a:solidFill>
                  <a:schemeClr val="bg1">
                    <a:lumMod val="50000"/>
                  </a:schemeClr>
                </a:solidFill>
              </a:rPr>
              <a:t>250897696 </a:t>
            </a:r>
            <a:r>
              <a:rPr lang="en-US" sz="1300" dirty="0">
                <a:solidFill>
                  <a:schemeClr val="bg1">
                    <a:lumMod val="50000"/>
                  </a:schemeClr>
                </a:solidFill>
              </a:rPr>
              <a:t>Copyright  </a:t>
            </a:r>
            <a:r>
              <a:rPr lang="en-US" sz="1300" dirty="0" smtClean="0">
                <a:solidFill>
                  <a:schemeClr val="bg1">
                    <a:lumMod val="50000"/>
                  </a:schemeClr>
                </a:solidFill>
              </a:rPr>
              <a:t>New Design Illustrations, </a:t>
            </a:r>
            <a:r>
              <a:rPr lang="en-US" sz="1300" dirty="0">
                <a:solidFill>
                  <a:schemeClr val="bg1">
                    <a:lumMod val="50000"/>
                  </a:schemeClr>
                </a:solidFill>
              </a:rPr>
              <a:t>2019 Used under license from </a:t>
            </a:r>
            <a:r>
              <a:rPr lang="en-US" sz="1300" dirty="0" smtClean="0">
                <a:solidFill>
                  <a:schemeClr val="bg1">
                    <a:lumMod val="50000"/>
                  </a:schemeClr>
                </a:solidFill>
              </a:rPr>
              <a:t>bigstockphoto.com</a:t>
            </a:r>
          </a:p>
          <a:p>
            <a:r>
              <a:rPr lang="en-US" sz="1300" dirty="0" smtClean="0">
                <a:solidFill>
                  <a:schemeClr val="tx1">
                    <a:lumMod val="50000"/>
                    <a:lumOff val="50000"/>
                  </a:schemeClr>
                </a:solidFill>
              </a:rPr>
              <a:t>224491957 Copyright </a:t>
            </a:r>
            <a:r>
              <a:rPr lang="en-US" sz="1300" dirty="0" err="1" smtClean="0">
                <a:solidFill>
                  <a:schemeClr val="tx1">
                    <a:lumMod val="50000"/>
                    <a:lumOff val="50000"/>
                  </a:schemeClr>
                </a:solidFill>
              </a:rPr>
              <a:t>Olegkalina</a:t>
            </a:r>
            <a:r>
              <a:rPr lang="en-US" sz="1300" dirty="0" smtClean="0">
                <a:solidFill>
                  <a:schemeClr val="tx1">
                    <a:lumMod val="50000"/>
                    <a:lumOff val="50000"/>
                  </a:schemeClr>
                </a:solidFill>
              </a:rPr>
              <a:t>, 2019 Used under license from bigstockphoto.com</a:t>
            </a:r>
            <a:r>
              <a:rPr lang="en-US" sz="1600" dirty="0"/>
              <a:t/>
            </a:r>
            <a:br>
              <a:rPr lang="en-US" sz="1600" dirty="0"/>
            </a:br>
            <a:r>
              <a:rPr lang="en-US" sz="1600" dirty="0"/>
              <a:t/>
            </a:r>
            <a:br>
              <a:rPr lang="en-US" sz="1600" dirty="0"/>
            </a:br>
            <a:endParaRPr lang="en-US" sz="1600" i="1" dirty="0" smtClean="0">
              <a:solidFill>
                <a:schemeClr val="accent3">
                  <a:lumMod val="75000"/>
                </a:schemeClr>
              </a:solidFill>
            </a:endParaRPr>
          </a:p>
          <a:p>
            <a:endParaRPr lang="en-US" dirty="0" smtClean="0"/>
          </a:p>
          <a:p>
            <a:pPr>
              <a:buNone/>
            </a:pPr>
            <a:endParaRPr lang="en-US" dirty="0"/>
          </a:p>
        </p:txBody>
      </p:sp>
    </p:spTree>
    <p:custDataLst>
      <p:tags r:id="rId1"/>
    </p:custDataLst>
    <p:extLst>
      <p:ext uri="{BB962C8B-B14F-4D97-AF65-F5344CB8AC3E}">
        <p14:creationId xmlns:p14="http://schemas.microsoft.com/office/powerpoint/2010/main" val="2220282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2057400"/>
            <a:ext cx="8229600" cy="5257800"/>
          </a:xfrm>
        </p:spPr>
        <p:txBody>
          <a:bodyPr>
            <a:noAutofit/>
          </a:bodyPr>
          <a:lstStyle/>
          <a:p>
            <a:pPr>
              <a:spcAft>
                <a:spcPts val="600"/>
              </a:spcAft>
            </a:pPr>
            <a:r>
              <a:rPr lang="en-US" sz="1200" dirty="0">
                <a:latin typeface="Times New Roman" panose="02020603050405020304" pitchFamily="18" charset="0"/>
                <a:cs typeface="Times New Roman" panose="02020603050405020304" pitchFamily="18" charset="0"/>
              </a:rPr>
              <a:t>Blair, Alita. “How Secure are Your Wearables?” Hypersecu, Hypersecu Information Systems Inc., 18 June 2015, 2018. </a:t>
            </a:r>
            <a:r>
              <a:rPr lang="en-US" sz="1200" dirty="0">
                <a:latin typeface="Times New Roman" panose="02020603050405020304" pitchFamily="18" charset="0"/>
                <a:cs typeface="Times New Roman" panose="02020603050405020304" pitchFamily="18" charset="0"/>
                <a:hlinkClick r:id="rId4"/>
              </a:rPr>
              <a:t>https://</a:t>
            </a:r>
            <a:r>
              <a:rPr lang="en-US" sz="1200" dirty="0" smtClean="0">
                <a:latin typeface="Times New Roman" panose="02020603050405020304" pitchFamily="18" charset="0"/>
                <a:cs typeface="Times New Roman" panose="02020603050405020304" pitchFamily="18" charset="0"/>
                <a:hlinkClick r:id="rId4"/>
              </a:rPr>
              <a:t>hypersecu.com/blog/119-how-secure-are-your-wearables</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a:latin typeface="Times New Roman" panose="02020603050405020304" pitchFamily="18" charset="0"/>
                <a:cs typeface="Times New Roman" panose="02020603050405020304" pitchFamily="18" charset="0"/>
              </a:rPr>
              <a:t>“Exploring the advantages and disadvantages of wearable tech.” Humavox, Humavox, 11 August, 2016. </a:t>
            </a:r>
            <a:r>
              <a:rPr lang="en-US" sz="1200" dirty="0" smtClean="0">
                <a:latin typeface="Times New Roman" panose="02020603050405020304" pitchFamily="18" charset="0"/>
                <a:cs typeface="Times New Roman" panose="02020603050405020304" pitchFamily="18" charset="0"/>
                <a:hlinkClick r:id="rId5"/>
              </a:rPr>
              <a:t>http</a:t>
            </a:r>
            <a:r>
              <a:rPr lang="en-US" sz="1200" dirty="0">
                <a:latin typeface="Times New Roman" panose="02020603050405020304" pitchFamily="18" charset="0"/>
                <a:cs typeface="Times New Roman" panose="02020603050405020304" pitchFamily="18" charset="0"/>
                <a:hlinkClick r:id="rId5"/>
              </a:rPr>
              <a:t>://www.humavox.com/blog/exploring-advantages-disadvantages-wearable-tech</a:t>
            </a:r>
            <a:r>
              <a:rPr lang="en-US" sz="1200" dirty="0" smtClean="0">
                <a:latin typeface="Times New Roman" panose="02020603050405020304" pitchFamily="18" charset="0"/>
                <a:cs typeface="Times New Roman" panose="02020603050405020304" pitchFamily="18" charset="0"/>
                <a:hlinkClick r:id="rId5"/>
              </a:rPr>
              <a:t>/</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smtClean="0">
                <a:latin typeface="Times New Roman" panose="02020603050405020304" pitchFamily="18" charset="0"/>
                <a:cs typeface="Times New Roman" panose="02020603050405020304" pitchFamily="18" charset="0"/>
              </a:rPr>
              <a:t>Federal Bureau of Investigation. The Internet Crime Complaint Center (IC3).  Accessed on September 18, 2019. </a:t>
            </a:r>
            <a:r>
              <a:rPr lang="en-US" sz="1200" dirty="0" smtClean="0">
                <a:latin typeface="Times New Roman" panose="02020603050405020304" pitchFamily="18" charset="0"/>
                <a:cs typeface="Times New Roman" panose="02020603050405020304" pitchFamily="18" charset="0"/>
                <a:hlinkClick r:id="rId6"/>
              </a:rPr>
              <a:t>www.ic3.gov</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a:latin typeface="Times New Roman" panose="02020603050405020304" pitchFamily="18" charset="0"/>
                <a:cs typeface="Times New Roman" panose="02020603050405020304" pitchFamily="18" charset="0"/>
              </a:rPr>
              <a:t>GCF Global. “Can wearables affect our lives?” GCF Learn Free, Goodwill Community Foundation, 2019. </a:t>
            </a:r>
            <a:r>
              <a:rPr lang="en-US" sz="1200" dirty="0">
                <a:latin typeface="Times New Roman" panose="02020603050405020304" pitchFamily="18" charset="0"/>
                <a:cs typeface="Times New Roman" panose="02020603050405020304" pitchFamily="18" charset="0"/>
                <a:hlinkClick r:id="rId7"/>
              </a:rPr>
              <a:t>https://edu.gcfglobal.org/en/wearables/how-can-wearables-affect-our-lives/1</a:t>
            </a:r>
            <a:r>
              <a:rPr lang="en-US" sz="1200" dirty="0" smtClean="0">
                <a:latin typeface="Times New Roman" panose="02020603050405020304" pitchFamily="18" charset="0"/>
                <a:cs typeface="Times New Roman" panose="02020603050405020304" pitchFamily="18" charset="0"/>
                <a:hlinkClick r:id="rId7"/>
              </a:rPr>
              <a:t>/</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a:latin typeface="Times New Roman" panose="02020603050405020304" pitchFamily="18" charset="0"/>
                <a:cs typeface="Times New Roman" panose="02020603050405020304" pitchFamily="18" charset="0"/>
              </a:rPr>
              <a:t>Mangla, Ismat. “How to protect your privacy on wearable devices.” Experian. Experian Information Solutions Inc., 1 February, 2018. </a:t>
            </a:r>
            <a:r>
              <a:rPr lang="en-US" sz="1200" dirty="0">
                <a:latin typeface="Times New Roman" panose="02020603050405020304" pitchFamily="18" charset="0"/>
                <a:cs typeface="Times New Roman" panose="02020603050405020304" pitchFamily="18" charset="0"/>
                <a:hlinkClick r:id="rId8"/>
              </a:rPr>
              <a:t>https://www.experian.com/blogs/ask-experian/how-to-protect-your-privacy-on-wearable-devices</a:t>
            </a:r>
            <a:r>
              <a:rPr lang="en-US" sz="1200" dirty="0" smtClean="0">
                <a:latin typeface="Times New Roman" panose="02020603050405020304" pitchFamily="18" charset="0"/>
                <a:cs typeface="Times New Roman" panose="02020603050405020304" pitchFamily="18" charset="0"/>
                <a:hlinkClick r:id="rId8"/>
              </a:rPr>
              <a:t>/</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a:latin typeface="Times New Roman" panose="02020603050405020304" pitchFamily="18" charset="0"/>
                <a:cs typeface="Times New Roman" panose="02020603050405020304" pitchFamily="18" charset="0"/>
              </a:rPr>
              <a:t>Peckham, James. “Best smartwatches for iPhone: Apple Watch, Wear OS, Tizen and more.” Techradar, Future U.S Inc., 19 June, 2019. </a:t>
            </a:r>
            <a:r>
              <a:rPr lang="en-US" sz="1200" dirty="0">
                <a:latin typeface="Times New Roman" panose="02020603050405020304" pitchFamily="18" charset="0"/>
                <a:cs typeface="Times New Roman" panose="02020603050405020304" pitchFamily="18" charset="0"/>
                <a:hlinkClick r:id="rId9"/>
              </a:rPr>
              <a:t>https://</a:t>
            </a:r>
            <a:r>
              <a:rPr lang="en-US" sz="1200" dirty="0" smtClean="0">
                <a:latin typeface="Times New Roman" panose="02020603050405020304" pitchFamily="18" charset="0"/>
                <a:cs typeface="Times New Roman" panose="02020603050405020304" pitchFamily="18" charset="0"/>
                <a:hlinkClick r:id="rId9"/>
              </a:rPr>
              <a:t>www.techradar.com/news/best-smartwatch-for-iphone-what-great-watches-work-with-your-iphone</a:t>
            </a:r>
            <a:endParaRPr lang="en-US" sz="1200" dirty="0" smtClean="0">
              <a:latin typeface="Times New Roman" panose="02020603050405020304" pitchFamily="18" charset="0"/>
              <a:cs typeface="Times New Roman" panose="02020603050405020304" pitchFamily="18" charset="0"/>
            </a:endParaRPr>
          </a:p>
          <a:p>
            <a:pPr>
              <a:spcAft>
                <a:spcPts val="600"/>
              </a:spcAft>
            </a:pPr>
            <a:r>
              <a:rPr lang="en-US" sz="1200" dirty="0">
                <a:latin typeface="Times New Roman" panose="02020603050405020304" pitchFamily="18" charset="0"/>
                <a:cs typeface="Times New Roman" panose="02020603050405020304" pitchFamily="18" charset="0"/>
              </a:rPr>
              <a:t>Shepard, Sydny. “Wearables open doors to many security vulnerabilities.” Security Today. 1105Media Inc., 30 July, 2018. </a:t>
            </a:r>
            <a:r>
              <a:rPr lang="en-US" sz="1200" dirty="0">
                <a:latin typeface="Times New Roman" panose="02020603050405020304" pitchFamily="18" charset="0"/>
                <a:cs typeface="Times New Roman" panose="02020603050405020304" pitchFamily="18" charset="0"/>
                <a:hlinkClick r:id="rId10"/>
              </a:rPr>
              <a:t>https://</a:t>
            </a:r>
            <a:r>
              <a:rPr lang="en-US" sz="1200" dirty="0" smtClean="0">
                <a:latin typeface="Times New Roman" panose="02020603050405020304" pitchFamily="18" charset="0"/>
                <a:cs typeface="Times New Roman" panose="02020603050405020304" pitchFamily="18" charset="0"/>
                <a:hlinkClick r:id="rId10"/>
              </a:rPr>
              <a:t>securitytoday.com/Articles/2018/07/30/Wearables-Open-Door-to-Many-Security-Vulnerabilities.aspx?Page=4</a:t>
            </a:r>
            <a:endParaRPr lang="en-US" sz="1200" dirty="0" smtClean="0">
              <a:latin typeface="Times New Roman" panose="02020603050405020304" pitchFamily="18" charset="0"/>
              <a:cs typeface="Times New Roman" panose="02020603050405020304" pitchFamily="18" charset="0"/>
            </a:endParaRPr>
          </a:p>
          <a:p>
            <a:pPr>
              <a:spcAft>
                <a:spcPts val="600"/>
              </a:spcAft>
            </a:pPr>
            <a:endParaRPr lang="en-US" sz="1050"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730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endParaRPr lang="en-US" sz="1200" dirty="0" smtClean="0"/>
          </a:p>
          <a:p>
            <a:r>
              <a:rPr lang="en-US" sz="1200" dirty="0"/>
              <a:t>Smith, Chris. “What is wearable tech? Everything we need to know explained.” Wareable, Wareable LTD,   17 August, 2019. </a:t>
            </a:r>
            <a:r>
              <a:rPr lang="en-US" sz="1200" dirty="0">
                <a:hlinkClick r:id="rId2"/>
              </a:rPr>
              <a:t>https://</a:t>
            </a:r>
            <a:r>
              <a:rPr lang="en-US" sz="1200" dirty="0" smtClean="0">
                <a:hlinkClick r:id="rId2"/>
              </a:rPr>
              <a:t>www.wareable.com/wearable-tech/what-is-wearable-tech-753</a:t>
            </a:r>
            <a:endParaRPr lang="en-US" sz="1200" dirty="0" smtClean="0"/>
          </a:p>
          <a:p>
            <a:r>
              <a:rPr lang="en-US" sz="1200" dirty="0"/>
              <a:t> Statista Research - Shanhong Liu. "Wearable technology - Statistics &amp; Facts." Accessed on September 11, 2019.  </a:t>
            </a:r>
            <a:r>
              <a:rPr lang="en-US" sz="1200" dirty="0">
                <a:hlinkClick r:id="rId3"/>
              </a:rPr>
              <a:t>https://</a:t>
            </a:r>
            <a:r>
              <a:rPr lang="en-US" sz="1200" dirty="0" smtClean="0">
                <a:hlinkClick r:id="rId3"/>
              </a:rPr>
              <a:t>www.statista.com/topics/1556/wearable-technology/</a:t>
            </a:r>
            <a:endParaRPr lang="en-US" sz="1200" dirty="0" smtClean="0"/>
          </a:p>
          <a:p>
            <a:r>
              <a:rPr lang="en-US" sz="1200" dirty="0" smtClean="0"/>
              <a:t>Telefonaktiebolaget </a:t>
            </a:r>
            <a:r>
              <a:rPr lang="en-US" sz="1200" dirty="0"/>
              <a:t>LM Ericsson. "Wearable technology and the IoT." Accessed on September 11, 2019.  </a:t>
            </a:r>
            <a:r>
              <a:rPr lang="en-US" sz="1200" dirty="0">
                <a:hlinkClick r:id="rId4"/>
              </a:rPr>
              <a:t>https://</a:t>
            </a:r>
            <a:r>
              <a:rPr lang="en-US" sz="1200" dirty="0" smtClean="0">
                <a:hlinkClick r:id="rId4"/>
              </a:rPr>
              <a:t>www.ericsson.com/en/trends-and-insights/consumerlab/consumer-insights/reports/wearable-technology-and-the-internet-of-things</a:t>
            </a:r>
            <a:endParaRPr lang="en-US" sz="1200" dirty="0" smtClean="0"/>
          </a:p>
          <a:p>
            <a:r>
              <a:rPr lang="en-US" sz="1200" dirty="0"/>
              <a:t>Tode, Chantal. “Wearables to account for 20pc of mobile proximity payments by 2020: report.” Retail Dive, Industry Dive, 2019. </a:t>
            </a:r>
            <a:r>
              <a:rPr lang="en-US" sz="1200" dirty="0">
                <a:hlinkClick r:id="rId5"/>
              </a:rPr>
              <a:t>https://</a:t>
            </a:r>
            <a:r>
              <a:rPr lang="en-US" sz="1200" dirty="0" smtClean="0">
                <a:hlinkClick r:id="rId5"/>
              </a:rPr>
              <a:t>www.retaildive.com/ex/mobilecommercedaily/wearables-payments-to-reach-501b-by-2020-report</a:t>
            </a:r>
            <a:endParaRPr lang="en-US" sz="1200" dirty="0" smtClean="0"/>
          </a:p>
          <a:p>
            <a:r>
              <a:rPr lang="en-US" sz="1200" dirty="0"/>
              <a:t>Urrutia, Amanda. “You are what you wear.” Eide Bailly, Eide Bailly LLP, March 2018. https://www.eidebailly.com/insights/articles/2018/3/you-are-what-“Wearable technology.” Happiest Minds: The Mindful IT Company, Happiest Minds, 2019. </a:t>
            </a:r>
            <a:r>
              <a:rPr lang="en-US" sz="1200" dirty="0">
                <a:hlinkClick r:id="rId6"/>
              </a:rPr>
              <a:t>https://</a:t>
            </a:r>
            <a:r>
              <a:rPr lang="en-US" sz="1200" dirty="0" smtClean="0">
                <a:hlinkClick r:id="rId6"/>
              </a:rPr>
              <a:t>www.happiestminds.com/Insights/wearable-technology/you-wear</a:t>
            </a:r>
            <a:endParaRPr lang="en-US" sz="1200" dirty="0" smtClean="0"/>
          </a:p>
          <a:p>
            <a:r>
              <a:rPr lang="en-US" sz="1200" dirty="0"/>
              <a:t>“Wearable technology.” Happiest Minds: The Mindful IT Company, Happiest Minds, 2019. </a:t>
            </a:r>
            <a:r>
              <a:rPr lang="en-US" sz="1200" dirty="0">
                <a:hlinkClick r:id="rId7"/>
              </a:rPr>
              <a:t>https://www.happiestminds.com/Insights/wearable-technology</a:t>
            </a:r>
            <a:r>
              <a:rPr lang="en-US" sz="1200" dirty="0" smtClean="0">
                <a:hlinkClick r:id="rId7"/>
              </a:rPr>
              <a:t>/</a:t>
            </a:r>
            <a:endParaRPr lang="en-US" sz="1200" dirty="0" smtClean="0"/>
          </a:p>
          <a:p>
            <a:r>
              <a:rPr lang="en-US" sz="1200" dirty="0"/>
              <a:t>“Which phones and tablets can I use with my fitbit watch or tracker?” Fitbit, Fitbit, 2019. </a:t>
            </a:r>
            <a:r>
              <a:rPr lang="en-US" sz="1200" dirty="0">
                <a:hlinkClick r:id="rId8"/>
              </a:rPr>
              <a:t>https://</a:t>
            </a:r>
            <a:r>
              <a:rPr lang="en-US" sz="1200" dirty="0" smtClean="0">
                <a:hlinkClick r:id="rId8"/>
              </a:rPr>
              <a:t>help.fitbit.com/articles/en_US/Help_article/2315</a:t>
            </a:r>
            <a:endParaRPr lang="en-US" sz="1200" dirty="0" smtClean="0"/>
          </a:p>
          <a:p>
            <a:endParaRPr lang="en-US" sz="1200" dirty="0" smtClean="0"/>
          </a:p>
          <a:p>
            <a:endParaRPr lang="en-US" sz="1200" dirty="0"/>
          </a:p>
          <a:p>
            <a:endParaRPr lang="en-US" sz="1200" dirty="0" smtClean="0"/>
          </a:p>
          <a:p>
            <a:endParaRPr lang="en-US" sz="1200" dirty="0"/>
          </a:p>
          <a:p>
            <a:endParaRPr lang="en-US" sz="1200" dirty="0"/>
          </a:p>
        </p:txBody>
      </p:sp>
    </p:spTree>
    <p:extLst>
      <p:ext uri="{BB962C8B-B14F-4D97-AF65-F5344CB8AC3E}">
        <p14:creationId xmlns:p14="http://schemas.microsoft.com/office/powerpoint/2010/main" val="52240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smtClean="0"/>
              <a:t>Meet Tina </a:t>
            </a:r>
            <a:endParaRPr lang="en-US" dirty="0"/>
          </a:p>
        </p:txBody>
      </p:sp>
      <p:sp>
        <p:nvSpPr>
          <p:cNvPr id="3" name="Content Placeholder 2"/>
          <p:cNvSpPr>
            <a:spLocks noGrp="1"/>
          </p:cNvSpPr>
          <p:nvPr>
            <p:ph idx="1"/>
          </p:nvPr>
        </p:nvSpPr>
        <p:spPr>
          <a:xfrm>
            <a:off x="4952999" y="2057400"/>
            <a:ext cx="3733800" cy="4114800"/>
          </a:xfrm>
        </p:spPr>
        <p:txBody>
          <a:bodyPr>
            <a:normAutofit lnSpcReduction="10000"/>
          </a:bodyPr>
          <a:lstStyle/>
          <a:p>
            <a:r>
              <a:rPr lang="en-US" sz="2400" dirty="0" smtClean="0"/>
              <a:t>Lead Programmer at a Printing Company </a:t>
            </a:r>
          </a:p>
          <a:p>
            <a:pPr lvl="1"/>
            <a:r>
              <a:rPr lang="en-US" sz="1800" dirty="0" smtClean="0"/>
              <a:t>27 years old</a:t>
            </a:r>
          </a:p>
          <a:p>
            <a:pPr lvl="1"/>
            <a:r>
              <a:rPr lang="en-US" sz="1800" dirty="0" smtClean="0"/>
              <a:t>Busy work schedule</a:t>
            </a:r>
          </a:p>
          <a:p>
            <a:pPr lvl="1"/>
            <a:r>
              <a:rPr lang="en-US" sz="1800" dirty="0"/>
              <a:t>L</a:t>
            </a:r>
            <a:r>
              <a:rPr lang="en-US" sz="1800" dirty="0" smtClean="0"/>
              <a:t>ost her Michael Kors Smartwatch</a:t>
            </a:r>
          </a:p>
          <a:p>
            <a:r>
              <a:rPr lang="en-US" sz="2400" dirty="0" smtClean="0"/>
              <a:t>Master’s </a:t>
            </a:r>
            <a:r>
              <a:rPr lang="en-US" sz="2400" dirty="0" smtClean="0"/>
              <a:t>degree in </a:t>
            </a:r>
            <a:r>
              <a:rPr lang="en-US" sz="2400" dirty="0" smtClean="0"/>
              <a:t>Communications</a:t>
            </a:r>
            <a:endParaRPr lang="en-US" sz="2400" dirty="0" smtClean="0"/>
          </a:p>
          <a:p>
            <a:r>
              <a:rPr lang="en-US" sz="2400" dirty="0" smtClean="0"/>
              <a:t>Hobbies</a:t>
            </a:r>
          </a:p>
          <a:p>
            <a:pPr lvl="1"/>
            <a:r>
              <a:rPr lang="en-US" sz="1800" dirty="0" smtClean="0"/>
              <a:t>Painting</a:t>
            </a:r>
          </a:p>
          <a:p>
            <a:pPr lvl="1"/>
            <a:r>
              <a:rPr lang="en-US" sz="1800" dirty="0" smtClean="0"/>
              <a:t>Cooking</a:t>
            </a:r>
          </a:p>
          <a:p>
            <a:pPr lvl="1"/>
            <a:r>
              <a:rPr lang="en-US" sz="1800" dirty="0" smtClean="0"/>
              <a:t>Yoga</a:t>
            </a:r>
          </a:p>
          <a:p>
            <a:endParaRPr lang="en-US" sz="2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375"/>
          <a:stretch/>
        </p:blipFill>
        <p:spPr>
          <a:xfrm>
            <a:off x="0" y="1281222"/>
            <a:ext cx="4646186" cy="5043377"/>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284111"/>
            <a:ext cx="5844177" cy="5029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295400"/>
            <a:ext cx="8610600" cy="914400"/>
          </a:xfrm>
        </p:spPr>
        <p:txBody>
          <a:bodyPr/>
          <a:lstStyle/>
          <a:p>
            <a:pPr algn="l"/>
            <a:r>
              <a:rPr lang="en-US" dirty="0" smtClean="0"/>
              <a:t>Facebook Marketplace</a:t>
            </a:r>
            <a:endParaRPr lang="en-US" dirty="0"/>
          </a:p>
        </p:txBody>
      </p:sp>
      <p:sp>
        <p:nvSpPr>
          <p:cNvPr id="11" name="Content Placeholder 2"/>
          <p:cNvSpPr>
            <a:spLocks noGrp="1"/>
          </p:cNvSpPr>
          <p:nvPr>
            <p:ph idx="1"/>
          </p:nvPr>
        </p:nvSpPr>
        <p:spPr>
          <a:xfrm>
            <a:off x="152399" y="2209800"/>
            <a:ext cx="5463177" cy="4114800"/>
          </a:xfrm>
        </p:spPr>
        <p:txBody>
          <a:bodyPr>
            <a:normAutofit/>
          </a:bodyPr>
          <a:lstStyle/>
          <a:p>
            <a:r>
              <a:rPr lang="en-US" sz="2400" dirty="0" smtClean="0"/>
              <a:t>Tina purchased the smartwatch on the Facebook Marketplace</a:t>
            </a:r>
          </a:p>
          <a:p>
            <a:r>
              <a:rPr lang="en-US" sz="2400" dirty="0" smtClean="0"/>
              <a:t> Smartwatch was advertised as being in “like new” condition for 50% below retail price </a:t>
            </a:r>
          </a:p>
          <a:p>
            <a:r>
              <a:rPr lang="en-US" sz="2400" dirty="0" smtClean="0"/>
              <a:t>After buying the watch, she received a few days later and inspected the condition of the watch</a:t>
            </a:r>
          </a:p>
        </p:txBody>
      </p:sp>
      <p:sp>
        <p:nvSpPr>
          <p:cNvPr id="13" name="TextBox 12"/>
          <p:cNvSpPr txBox="1"/>
          <p:nvPr/>
        </p:nvSpPr>
        <p:spPr>
          <a:xfrm>
            <a:off x="6629400" y="2362200"/>
            <a:ext cx="2133600" cy="707886"/>
          </a:xfrm>
          <a:prstGeom prst="rect">
            <a:avLst/>
          </a:prstGeom>
          <a:noFill/>
        </p:spPr>
        <p:txBody>
          <a:bodyPr wrap="square" rtlCol="0">
            <a:spAutoFit/>
          </a:bodyPr>
          <a:lstStyle/>
          <a:p>
            <a:r>
              <a:rPr lang="en-US" sz="1000" dirty="0" smtClean="0">
                <a:solidFill>
                  <a:schemeClr val="bg1"/>
                </a:solidFill>
              </a:rPr>
              <a:t>Hi Jonathan! It sure does seem like we have a lot in common.  I am a little busy over the next few days, but maybe I’ll message you Tuesday.</a:t>
            </a:r>
            <a:endParaRPr lang="en-US" sz="1000" dirty="0">
              <a:solidFill>
                <a:schemeClr val="bg1"/>
              </a:solidFill>
            </a:endParaRPr>
          </a:p>
        </p:txBody>
      </p:sp>
      <p:sp>
        <p:nvSpPr>
          <p:cNvPr id="15" name="TextBox 14"/>
          <p:cNvSpPr txBox="1"/>
          <p:nvPr/>
        </p:nvSpPr>
        <p:spPr>
          <a:xfrm>
            <a:off x="6858000" y="3798710"/>
            <a:ext cx="2057400" cy="246221"/>
          </a:xfrm>
          <a:prstGeom prst="rect">
            <a:avLst/>
          </a:prstGeom>
          <a:noFill/>
        </p:spPr>
        <p:txBody>
          <a:bodyPr wrap="square" rtlCol="0">
            <a:spAutoFit/>
          </a:bodyPr>
          <a:lstStyle/>
          <a:p>
            <a:r>
              <a:rPr lang="en-US" sz="1000" dirty="0" smtClean="0">
                <a:solidFill>
                  <a:schemeClr val="bg1"/>
                </a:solidFill>
              </a:rPr>
              <a:t>Yeah me too! I’m free at 9pm.</a:t>
            </a:r>
            <a:endParaRPr lang="en-US" sz="1000" dirty="0">
              <a:solidFill>
                <a:schemeClr val="bg1"/>
              </a:solidFill>
            </a:endParaRPr>
          </a:p>
        </p:txBody>
      </p:sp>
      <p:sp>
        <p:nvSpPr>
          <p:cNvPr id="16" name="TextBox 15"/>
          <p:cNvSpPr txBox="1"/>
          <p:nvPr/>
        </p:nvSpPr>
        <p:spPr>
          <a:xfrm>
            <a:off x="7467600" y="4325779"/>
            <a:ext cx="2057400" cy="246221"/>
          </a:xfrm>
          <a:prstGeom prst="rect">
            <a:avLst/>
          </a:prstGeom>
          <a:noFill/>
        </p:spPr>
        <p:txBody>
          <a:bodyPr wrap="square" rtlCol="0">
            <a:spAutoFit/>
          </a:bodyPr>
          <a:lstStyle/>
          <a:p>
            <a:r>
              <a:rPr lang="en-US" sz="1000" dirty="0" smtClean="0">
                <a:solidFill>
                  <a:schemeClr val="bg1"/>
                </a:solidFill>
              </a:rPr>
              <a:t>Does that time work?</a:t>
            </a:r>
            <a:endParaRPr lang="en-US" sz="1000" dirty="0">
              <a:solidFill>
                <a:schemeClr val="bg1"/>
              </a:solidFill>
            </a:endParaRPr>
          </a:p>
        </p:txBody>
      </p:sp>
      <p:sp>
        <p:nvSpPr>
          <p:cNvPr id="18" name="TextBox 17"/>
          <p:cNvSpPr txBox="1"/>
          <p:nvPr/>
        </p:nvSpPr>
        <p:spPr>
          <a:xfrm>
            <a:off x="8305800" y="5334000"/>
            <a:ext cx="2057400" cy="246221"/>
          </a:xfrm>
          <a:prstGeom prst="rect">
            <a:avLst/>
          </a:prstGeom>
          <a:noFill/>
        </p:spPr>
        <p:txBody>
          <a:bodyPr wrap="square" rtlCol="0">
            <a:spAutoFit/>
          </a:bodyPr>
          <a:lstStyle/>
          <a:p>
            <a:r>
              <a:rPr lang="en-US" sz="1000" dirty="0" smtClean="0">
                <a:solidFill>
                  <a:schemeClr val="bg1"/>
                </a:solidFill>
              </a:rPr>
              <a:t>OK!</a:t>
            </a:r>
            <a:endParaRPr lang="en-US" sz="1000"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062" r="37187"/>
          <a:stretch/>
        </p:blipFill>
        <p:spPr>
          <a:xfrm>
            <a:off x="5844177" y="1284111"/>
            <a:ext cx="3299823" cy="5029199"/>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14800" y="1295400"/>
            <a:ext cx="4876800" cy="914400"/>
          </a:xfrm>
        </p:spPr>
        <p:txBody>
          <a:bodyPr>
            <a:normAutofit fontScale="90000"/>
          </a:bodyPr>
          <a:lstStyle/>
          <a:p>
            <a:r>
              <a:rPr lang="en-US" dirty="0" smtClean="0"/>
              <a:t>The smartwatch setup</a:t>
            </a:r>
            <a:endParaRPr lang="en-US" dirty="0"/>
          </a:p>
        </p:txBody>
      </p:sp>
      <p:sp>
        <p:nvSpPr>
          <p:cNvPr id="11" name="Content Placeholder 2"/>
          <p:cNvSpPr>
            <a:spLocks noGrp="1"/>
          </p:cNvSpPr>
          <p:nvPr>
            <p:ph idx="1"/>
          </p:nvPr>
        </p:nvSpPr>
        <p:spPr>
          <a:xfrm>
            <a:off x="4114800" y="2057400"/>
            <a:ext cx="4572000" cy="4267200"/>
          </a:xfrm>
        </p:spPr>
        <p:txBody>
          <a:bodyPr>
            <a:normAutofit/>
          </a:bodyPr>
          <a:lstStyle/>
          <a:p>
            <a:r>
              <a:rPr lang="en-US" sz="2400" dirty="0" smtClean="0"/>
              <a:t>Tina begins to setup her watch by following the </a:t>
            </a:r>
            <a:r>
              <a:rPr lang="en-US" sz="2400" dirty="0"/>
              <a:t>instructions to download the app for her watch from the </a:t>
            </a:r>
            <a:r>
              <a:rPr lang="en-US" sz="2400" dirty="0" smtClean="0"/>
              <a:t>Google Play Store</a:t>
            </a:r>
            <a:endParaRPr lang="en-US" sz="2400" dirty="0"/>
          </a:p>
          <a:p>
            <a:r>
              <a:rPr lang="en-US" sz="2400" dirty="0"/>
              <a:t>S</a:t>
            </a:r>
            <a:r>
              <a:rPr lang="en-US" sz="2400" dirty="0" smtClean="0"/>
              <a:t>he syncs her other apps and quickly accepts all permissions to access her data</a:t>
            </a:r>
          </a:p>
          <a:p>
            <a:r>
              <a:rPr lang="en-US" sz="2400" dirty="0" smtClean="0"/>
              <a:t>Once the smartwatch is synced, notifications and other app related data can be displayed</a:t>
            </a:r>
          </a:p>
          <a:p>
            <a:endParaRPr lang="en-US" sz="2400" dirty="0" smtClean="0"/>
          </a:p>
          <a:p>
            <a:endParaRPr lang="en-US" sz="2400" dirty="0" smtClean="0"/>
          </a:p>
          <a:p>
            <a:endParaRPr lang="en-US" sz="2400" dirty="0" smtClean="0"/>
          </a:p>
        </p:txBody>
      </p:sp>
      <p:pic>
        <p:nvPicPr>
          <p:cNvPr id="2" name="Picture 1"/>
          <p:cNvPicPr>
            <a:picLocks noChangeAspect="1"/>
          </p:cNvPicPr>
          <p:nvPr/>
        </p:nvPicPr>
        <p:blipFill>
          <a:blip r:embed="rId4"/>
          <a:stretch>
            <a:fillRect/>
          </a:stretch>
        </p:blipFill>
        <p:spPr>
          <a:xfrm>
            <a:off x="457200" y="1763889"/>
            <a:ext cx="3505200" cy="417971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9697"/>
          <a:stretch/>
        </p:blipFill>
        <p:spPr>
          <a:xfrm>
            <a:off x="0" y="1282995"/>
            <a:ext cx="4038600" cy="502920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286000"/>
            <a:ext cx="9144000" cy="304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2343856"/>
            <a:ext cx="4569178" cy="29139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Several days </a:t>
            </a:r>
            <a:r>
              <a:rPr lang="en-US" sz="2400" dirty="0"/>
              <a:t>a</a:t>
            </a:r>
            <a:r>
              <a:rPr lang="en-US" sz="2400" dirty="0" smtClean="0"/>
              <a:t>fter Tina synced her information to her watch, she noticed suspicious activity on her social media accounts</a:t>
            </a:r>
          </a:p>
          <a:p>
            <a:pPr marL="285750" indent="-285750">
              <a:buFont typeface="Arial" panose="020B0604020202020204" pitchFamily="34" charset="0"/>
              <a:buChar char="•"/>
            </a:pPr>
            <a:r>
              <a:rPr lang="en-US" sz="2400" dirty="0" smtClean="0"/>
              <a:t>The hackers exploited her social connections and communication in an attempt to scam others for money</a:t>
            </a:r>
            <a:endParaRPr lang="en-US" sz="2400" dirty="0"/>
          </a:p>
        </p:txBody>
      </p:sp>
      <p:sp>
        <p:nvSpPr>
          <p:cNvPr id="10" name="Title 1"/>
          <p:cNvSpPr>
            <a:spLocks noGrp="1"/>
          </p:cNvSpPr>
          <p:nvPr>
            <p:ph type="title"/>
          </p:nvPr>
        </p:nvSpPr>
        <p:spPr>
          <a:xfrm>
            <a:off x="152400" y="1295400"/>
            <a:ext cx="8839200" cy="914400"/>
          </a:xfrm>
        </p:spPr>
        <p:txBody>
          <a:bodyPr/>
          <a:lstStyle/>
          <a:p>
            <a:r>
              <a:rPr lang="en-US" dirty="0" smtClean="0"/>
              <a:t>Tina’s identity is compromised </a:t>
            </a:r>
            <a:endParaRPr lang="en-US" dirty="0"/>
          </a:p>
        </p:txBody>
      </p:sp>
      <p:sp>
        <p:nvSpPr>
          <p:cNvPr id="9" name="Content Placeholder 2"/>
          <p:cNvSpPr txBox="1">
            <a:spLocks/>
          </p:cNvSpPr>
          <p:nvPr/>
        </p:nvSpPr>
        <p:spPr>
          <a:xfrm>
            <a:off x="533400" y="23622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4"/>
          <a:stretch>
            <a:fillRect/>
          </a:stretch>
        </p:blipFill>
        <p:spPr>
          <a:xfrm>
            <a:off x="4670778" y="2384778"/>
            <a:ext cx="4365977" cy="280769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2340935"/>
            <a:ext cx="4495800" cy="2916865"/>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wearable technology?</a:t>
            </a:r>
            <a:endParaRPr lang="en-US" dirty="0"/>
          </a:p>
        </p:txBody>
      </p:sp>
      <p:sp>
        <p:nvSpPr>
          <p:cNvPr id="11" name="Content Placeholder 2"/>
          <p:cNvSpPr>
            <a:spLocks noGrp="1"/>
          </p:cNvSpPr>
          <p:nvPr>
            <p:ph idx="1"/>
          </p:nvPr>
        </p:nvSpPr>
        <p:spPr>
          <a:xfrm>
            <a:off x="533400" y="2209800"/>
            <a:ext cx="8077200" cy="4114800"/>
          </a:xfrm>
        </p:spPr>
        <p:txBody>
          <a:bodyPr>
            <a:normAutofit/>
          </a:bodyPr>
          <a:lstStyle/>
          <a:p>
            <a:r>
              <a:rPr lang="en-US" sz="2000" dirty="0" smtClean="0"/>
              <a:t>Wearable technology is a device that can be worn as an accessory that has the ability to sync collected data to smartphones or computers through Bluetooth </a:t>
            </a:r>
            <a:r>
              <a:rPr lang="en-US" sz="2000" dirty="0" smtClean="0"/>
              <a:t>technology</a:t>
            </a:r>
            <a:endParaRPr lang="en-US" sz="2000" dirty="0" smtClean="0"/>
          </a:p>
          <a:p>
            <a:r>
              <a:rPr lang="en-US" sz="2000" dirty="0" smtClean="0"/>
              <a:t>Wearable technology uses motion, temperature, and other digital sensors to record our activity and </a:t>
            </a:r>
            <a:r>
              <a:rPr lang="en-US" sz="2000" dirty="0" smtClean="0"/>
              <a:t>biometrics</a:t>
            </a:r>
            <a:endParaRPr lang="en-US" sz="2000" dirty="0"/>
          </a:p>
          <a:p>
            <a:r>
              <a:rPr lang="en-US" sz="2000" dirty="0" smtClean="0"/>
              <a:t>The main benefits of wearable technology are the convenience factors such as hands-free tracking of data, fitness activities, and healthy </a:t>
            </a:r>
            <a:r>
              <a:rPr lang="en-US" sz="2000" dirty="0" smtClean="0"/>
              <a:t>habits</a:t>
            </a:r>
            <a:endParaRPr lang="en-US" sz="20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342900" y="4724400"/>
            <a:ext cx="8458200" cy="1200329"/>
          </a:xfrm>
          <a:prstGeom prst="rect">
            <a:avLst/>
          </a:prstGeom>
          <a:noFill/>
        </p:spPr>
        <p:txBody>
          <a:bodyPr wrap="square" rtlCol="0">
            <a:spAutoFit/>
          </a:bodyPr>
          <a:lstStyle/>
          <a:p>
            <a:pPr algn="r"/>
            <a:r>
              <a:rPr lang="en-US" dirty="0" smtClean="0">
                <a:solidFill>
                  <a:schemeClr val="accent3">
                    <a:lumMod val="75000"/>
                  </a:schemeClr>
                </a:solidFill>
              </a:rPr>
              <a:t>“43</a:t>
            </a:r>
            <a:r>
              <a:rPr lang="en-US" dirty="0">
                <a:solidFill>
                  <a:schemeClr val="accent3">
                    <a:lumMod val="75000"/>
                  </a:schemeClr>
                </a:solidFill>
              </a:rPr>
              <a:t>% of wearables users say that they believe smartphones will one day be replaced with technologies offered by the industry. 40% of those who own a smartwatch say that they already spend less time on their phones, treating it as more of a secondary screen</a:t>
            </a:r>
            <a:r>
              <a:rPr lang="en-US" dirty="0" smtClean="0">
                <a:solidFill>
                  <a:schemeClr val="accent3">
                    <a:lumMod val="75000"/>
                  </a:schemeClr>
                </a:solidFill>
              </a:rPr>
              <a:t>.”</a:t>
            </a:r>
          </a:p>
          <a:p>
            <a:pPr algn="r"/>
            <a:r>
              <a:rPr lang="en-US" dirty="0" smtClean="0">
                <a:solidFill>
                  <a:schemeClr val="accent3">
                    <a:lumMod val="75000"/>
                  </a:schemeClr>
                </a:solidFill>
              </a:rPr>
              <a:t>- Ericsson Consumer Lab </a:t>
            </a: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14776" y="1143000"/>
            <a:ext cx="6629224" cy="1371600"/>
          </a:xfrm>
        </p:spPr>
        <p:txBody>
          <a:bodyPr>
            <a:normAutofit/>
          </a:bodyPr>
          <a:lstStyle/>
          <a:p>
            <a:r>
              <a:rPr lang="en-US" sz="3200" dirty="0" smtClean="0"/>
              <a:t>What are the most common types of</a:t>
            </a:r>
            <a:br>
              <a:rPr lang="en-US" sz="3200" dirty="0" smtClean="0"/>
            </a:br>
            <a:r>
              <a:rPr lang="en-US" sz="3200" dirty="0" smtClean="0"/>
              <a:t>wearable technology?</a:t>
            </a:r>
            <a:endParaRPr lang="en-US" sz="3200" dirty="0"/>
          </a:p>
        </p:txBody>
      </p:sp>
      <p:sp>
        <p:nvSpPr>
          <p:cNvPr id="11" name="Content Placeholder 2"/>
          <p:cNvSpPr>
            <a:spLocks noGrp="1"/>
          </p:cNvSpPr>
          <p:nvPr>
            <p:ph idx="1"/>
          </p:nvPr>
        </p:nvSpPr>
        <p:spPr>
          <a:xfrm>
            <a:off x="3595078" y="2438400"/>
            <a:ext cx="5562600" cy="4114800"/>
          </a:xfrm>
        </p:spPr>
        <p:txBody>
          <a:bodyPr>
            <a:normAutofit/>
          </a:bodyPr>
          <a:lstStyle/>
          <a:p>
            <a:r>
              <a:rPr lang="en-US" sz="2400" dirty="0" smtClean="0"/>
              <a:t>The </a:t>
            </a:r>
            <a:r>
              <a:rPr lang="en-US" sz="2400" dirty="0"/>
              <a:t>most highlighted wearable technology industries are Apple, Fitbit, and </a:t>
            </a:r>
            <a:r>
              <a:rPr lang="en-US" sz="2400" dirty="0" smtClean="0"/>
              <a:t>Android</a:t>
            </a:r>
          </a:p>
          <a:p>
            <a:r>
              <a:rPr lang="en-US" sz="2400" dirty="0" smtClean="0"/>
              <a:t>Popular </a:t>
            </a:r>
            <a:r>
              <a:rPr lang="en-US" sz="2400" dirty="0"/>
              <a:t>brand of wearable technology are Apple, Fitbit, Fossil, and </a:t>
            </a:r>
            <a:r>
              <a:rPr lang="en-US" sz="2400" dirty="0" smtClean="0"/>
              <a:t>Xiaomi </a:t>
            </a:r>
          </a:p>
          <a:p>
            <a:r>
              <a:rPr lang="en-US" sz="2400" dirty="0" smtClean="0"/>
              <a:t>There </a:t>
            </a:r>
            <a:r>
              <a:rPr lang="en-US" sz="2400" dirty="0"/>
              <a:t>are smartwatches, fitness trackers, head mounted </a:t>
            </a:r>
            <a:r>
              <a:rPr lang="en-US" sz="2400" dirty="0" smtClean="0"/>
              <a:t>displays (VR), </a:t>
            </a:r>
            <a:r>
              <a:rPr lang="en-US" sz="2400" dirty="0"/>
              <a:t>sports watches, smart jewelry, smart clothing, and </a:t>
            </a:r>
            <a:r>
              <a:rPr lang="en-US" sz="2400" dirty="0" smtClean="0"/>
              <a:t>implantable devices</a:t>
            </a:r>
            <a:endParaRPr lang="en-US" sz="2400" dirty="0"/>
          </a:p>
          <a:p>
            <a:endParaRPr lang="en-US" sz="2400" dirty="0" smtClean="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4"/>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5"/>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68361"/>
            <a:ext cx="2519009" cy="1679639"/>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7940" t="530" r="23529" b="-530"/>
          <a:stretch/>
        </p:blipFill>
        <p:spPr>
          <a:xfrm>
            <a:off x="0" y="3124200"/>
            <a:ext cx="2514776" cy="3141930"/>
          </a:xfrm>
          <a:prstGeom prst="rect">
            <a:avLst/>
          </a:prstGeom>
        </p:spPr>
      </p:pic>
    </p:spTree>
    <p:custDataLst>
      <p:tags r:id="rId1"/>
    </p:custDataLst>
    <p:extLst>
      <p:ext uri="{BB962C8B-B14F-4D97-AF65-F5344CB8AC3E}">
        <p14:creationId xmlns:p14="http://schemas.microsoft.com/office/powerpoint/2010/main" val="2507840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1143000"/>
          </a:xfrm>
        </p:spPr>
        <p:txBody>
          <a:bodyPr>
            <a:normAutofit fontScale="90000"/>
          </a:bodyPr>
          <a:lstStyle/>
          <a:p>
            <a:r>
              <a:rPr lang="en-US" dirty="0" smtClean="0"/>
              <a:t>What devices can be linked to which smartphones?</a:t>
            </a:r>
            <a:endParaRPr lang="en-US" dirty="0"/>
          </a:p>
        </p:txBody>
      </p:sp>
      <p:sp>
        <p:nvSpPr>
          <p:cNvPr id="11" name="Content Placeholder 2"/>
          <p:cNvSpPr>
            <a:spLocks noGrp="1"/>
          </p:cNvSpPr>
          <p:nvPr>
            <p:ph idx="1"/>
          </p:nvPr>
        </p:nvSpPr>
        <p:spPr>
          <a:xfrm>
            <a:off x="304800" y="2667000"/>
            <a:ext cx="7924800" cy="3795889"/>
          </a:xfrm>
        </p:spPr>
        <p:txBody>
          <a:bodyPr>
            <a:normAutofit/>
          </a:bodyPr>
          <a:lstStyle/>
          <a:p>
            <a:r>
              <a:rPr lang="en-US" sz="2400" dirty="0" smtClean="0"/>
              <a:t>Apple </a:t>
            </a:r>
            <a:r>
              <a:rPr lang="en-US" sz="2400" dirty="0"/>
              <a:t>watches </a:t>
            </a:r>
            <a:r>
              <a:rPr lang="en-US" sz="2400" dirty="0" smtClean="0"/>
              <a:t>can be </a:t>
            </a:r>
            <a:r>
              <a:rPr lang="en-US" sz="2400" dirty="0"/>
              <a:t>linked </a:t>
            </a:r>
            <a:r>
              <a:rPr lang="en-US" sz="2400" dirty="0" smtClean="0"/>
              <a:t>to iPhones and </a:t>
            </a:r>
            <a:r>
              <a:rPr lang="en-US" sz="2400" dirty="0" smtClean="0"/>
              <a:t>iPads</a:t>
            </a:r>
          </a:p>
          <a:p>
            <a:r>
              <a:rPr lang="en-US" sz="2400" dirty="0" smtClean="0"/>
              <a:t>Fitbit activity trackers can be synced to operating systems such as Apple iOS 11 or higher, Android OS or higher, and Windows 10 version 1607.0 or higher</a:t>
            </a:r>
          </a:p>
          <a:p>
            <a:r>
              <a:rPr lang="en-US" sz="2400" dirty="0" smtClean="0"/>
              <a:t>Fossil </a:t>
            </a:r>
            <a:r>
              <a:rPr lang="en-US" sz="2400" dirty="0" smtClean="0"/>
              <a:t>products are compatible </a:t>
            </a:r>
            <a:r>
              <a:rPr lang="en-US" sz="2400" dirty="0"/>
              <a:t>with Android and iOS Apple </a:t>
            </a:r>
          </a:p>
          <a:p>
            <a:endParaRPr lang="en-US" sz="24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52400" y="2209800"/>
            <a:ext cx="5715000" cy="3567289"/>
          </a:xfrm>
        </p:spPr>
        <p:txBody>
          <a:bodyPr>
            <a:normAutofit/>
          </a:bodyPr>
          <a:lstStyle/>
          <a:p>
            <a:r>
              <a:rPr lang="en-US" sz="2400" dirty="0" smtClean="0"/>
              <a:t>Most wearable technology has low security which can leave an individual’s data </a:t>
            </a:r>
            <a:r>
              <a:rPr lang="en-US" sz="2400" dirty="0" smtClean="0"/>
              <a:t>unprotected</a:t>
            </a:r>
            <a:endParaRPr lang="en-US" sz="2400" dirty="0" smtClean="0"/>
          </a:p>
          <a:p>
            <a:r>
              <a:rPr lang="en-US" sz="2400" dirty="0" smtClean="0"/>
              <a:t>Unprotected </a:t>
            </a:r>
            <a:r>
              <a:rPr lang="en-US" sz="2400" dirty="0"/>
              <a:t>data </a:t>
            </a:r>
            <a:r>
              <a:rPr lang="en-US" sz="2400" dirty="0" smtClean="0"/>
              <a:t>that is collected </a:t>
            </a:r>
            <a:r>
              <a:rPr lang="en-US" sz="2400" dirty="0"/>
              <a:t>by wearable technology can be used by the company or the </a:t>
            </a:r>
            <a:r>
              <a:rPr lang="en-US" sz="2400" dirty="0" smtClean="0"/>
              <a:t>government</a:t>
            </a:r>
            <a:endParaRPr lang="en-US" sz="2400" dirty="0" smtClean="0"/>
          </a:p>
          <a:p>
            <a:r>
              <a:rPr lang="en-US" sz="2400" dirty="0" smtClean="0"/>
              <a:t>The data </a:t>
            </a:r>
            <a:r>
              <a:rPr lang="en-US" sz="2400" dirty="0"/>
              <a:t>on </a:t>
            </a:r>
            <a:r>
              <a:rPr lang="en-US" sz="2400" dirty="0" smtClean="0"/>
              <a:t>wearable </a:t>
            </a:r>
            <a:r>
              <a:rPr lang="en-US" sz="2400" dirty="0"/>
              <a:t>technology has no encryption on it therefore, the data could be defenseless to cybercriminals</a:t>
            </a:r>
            <a:endParaRPr lang="en-US" sz="2400" dirty="0" smtClean="0"/>
          </a:p>
        </p:txBody>
      </p:sp>
      <p:sp>
        <p:nvSpPr>
          <p:cNvPr id="2" name="Title 1"/>
          <p:cNvSpPr>
            <a:spLocks noGrp="1"/>
          </p:cNvSpPr>
          <p:nvPr>
            <p:ph type="title"/>
          </p:nvPr>
        </p:nvSpPr>
        <p:spPr/>
        <p:txBody>
          <a:bodyPr/>
          <a:lstStyle/>
          <a:p>
            <a:r>
              <a:rPr lang="en-US" dirty="0" smtClean="0"/>
              <a:t>Risks of wearable technology </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001" y="2514600"/>
            <a:ext cx="3400366" cy="2750896"/>
          </a:xfrm>
          <a:prstGeom prst="rect">
            <a:avLst/>
          </a:prstGeom>
        </p:spPr>
      </p:pic>
    </p:spTree>
    <p:custDataLst>
      <p:tags r:id="rId1"/>
    </p:custDataLst>
    <p:extLst>
      <p:ext uri="{BB962C8B-B14F-4D97-AF65-F5344CB8AC3E}">
        <p14:creationId xmlns:p14="http://schemas.microsoft.com/office/powerpoint/2010/main" val="874496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3028</Words>
  <Application>Microsoft Office PowerPoint</Application>
  <PresentationFormat>On-screen Show (4:3)</PresentationFormat>
  <Paragraphs>229</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Articulate Narrow</vt:lpstr>
      <vt:lpstr>Calibri</vt:lpstr>
      <vt:lpstr>Impact</vt:lpstr>
      <vt:lpstr>Times New Roman</vt:lpstr>
      <vt:lpstr>Wingdings</vt:lpstr>
      <vt:lpstr>Office Theme</vt:lpstr>
      <vt:lpstr>Wearable Technology</vt:lpstr>
      <vt:lpstr>Meet Tina </vt:lpstr>
      <vt:lpstr>Facebook Marketplace</vt:lpstr>
      <vt:lpstr>The smartwatch setup</vt:lpstr>
      <vt:lpstr>Tina’s identity is compromised </vt:lpstr>
      <vt:lpstr>What is wearable technology?</vt:lpstr>
      <vt:lpstr>What are the most common types of wearable technology?</vt:lpstr>
      <vt:lpstr>What devices can be linked to which smartphones?</vt:lpstr>
      <vt:lpstr>Risks of wearable technology </vt:lpstr>
      <vt:lpstr>Risks of wearable technology </vt:lpstr>
      <vt:lpstr>Prevention and security tips</vt:lpstr>
      <vt:lpstr>Prevention and security tips</vt:lpstr>
      <vt:lpstr>How to check app permissions</vt:lpstr>
      <vt:lpstr>How to check app permissions</vt:lpstr>
      <vt:lpstr>If you suspect you are a victim of internet facilitated crime </vt:lpstr>
      <vt:lpstr>QUESTIONS</vt:lpstr>
      <vt:lpstr>Graphics Credit</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2019-10-03T11:54:37Z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8DDEA3E9-07E2-44F6-B153-8D55B4CE84BC</vt:lpwstr>
  </property>
  <property fmtid="{D5CDD505-2E9C-101B-9397-08002B2CF9AE}" pid="3" name="ArticulatePath">
    <vt:lpwstr>14 Wearable Technology_JM</vt:lpwstr>
  </property>
</Properties>
</file>