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6" r:id="rId2"/>
    <p:sldId id="275" r:id="rId3"/>
    <p:sldId id="276" r:id="rId4"/>
    <p:sldId id="259" r:id="rId5"/>
    <p:sldId id="277" r:id="rId6"/>
    <p:sldId id="281" r:id="rId7"/>
    <p:sldId id="283" r:id="rId8"/>
    <p:sldId id="279" r:id="rId9"/>
    <p:sldId id="280" r:id="rId10"/>
    <p:sldId id="266" r:id="rId11"/>
    <p:sldId id="268" r:id="rId12"/>
    <p:sldId id="269" r:id="rId13"/>
    <p:sldId id="282"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o9QuoiMzDAzuEm8lztF1g==" hashData="HLL7KWYApYAcUpdJB3tanjn8Dgo="/>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B"/>
    <a:srgbClr val="E7E5E7"/>
    <a:srgbClr val="E7E5E6"/>
    <a:srgbClr val="E9E7E8"/>
    <a:srgbClr val="4B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7" autoAdjust="0"/>
    <p:restoredTop sz="78571" autoAdjust="0"/>
  </p:normalViewPr>
  <p:slideViewPr>
    <p:cSldViewPr>
      <p:cViewPr varScale="1">
        <p:scale>
          <a:sx n="85" d="100"/>
          <a:sy n="85" d="100"/>
        </p:scale>
        <p:origin x="-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val="79300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Zach’s situation. Is there anything he could have done to prevent being victimized? Maybe. As you can see on the screen there are a few specific things he could have done that could have prevented this from occurring.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He allowed the seller to convince him that they could communicate easier through personal email.</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He could have looked for red flags</a:t>
            </a:r>
          </a:p>
          <a:p>
            <a:pPr lvl="1">
              <a:buFont typeface="Arial" pitchFamily="34" charset="0"/>
              <a:buChar char="•"/>
            </a:pPr>
            <a:r>
              <a:rPr lang="en-US" sz="1100" kern="1200" baseline="0" dirty="0" smtClean="0">
                <a:solidFill>
                  <a:schemeClr val="tx1"/>
                </a:solidFill>
                <a:latin typeface="+mn-lt"/>
                <a:ea typeface="+mn-ea"/>
                <a:cs typeface="+mn-cs"/>
              </a:rPr>
              <a:t>The seller was outside of the United States</a:t>
            </a:r>
          </a:p>
          <a:p>
            <a:pPr lvl="1">
              <a:buFont typeface="Arial" pitchFamily="34" charset="0"/>
              <a:buChar char="•"/>
            </a:pPr>
            <a:r>
              <a:rPr lang="en-US" sz="1100" kern="1200" baseline="0" dirty="0" smtClean="0">
                <a:solidFill>
                  <a:schemeClr val="tx1"/>
                </a:solidFill>
                <a:latin typeface="+mn-lt"/>
                <a:ea typeface="+mn-ea"/>
                <a:cs typeface="+mn-cs"/>
              </a:rPr>
              <a:t>The seller wanted to do the transaction outside of the auction site</a:t>
            </a:r>
          </a:p>
          <a:p>
            <a:pPr lvl="1">
              <a:buFont typeface="Arial" pitchFamily="34" charset="0"/>
              <a:buChar char="•"/>
            </a:pPr>
            <a:r>
              <a:rPr lang="en-US" sz="1100" kern="1200" baseline="0" dirty="0" smtClean="0">
                <a:solidFill>
                  <a:schemeClr val="tx1"/>
                </a:solidFill>
                <a:latin typeface="+mn-lt"/>
                <a:ea typeface="+mn-ea"/>
                <a:cs typeface="+mn-cs"/>
              </a:rPr>
              <a:t>The seller wanted the money sent via Western Union </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Taking steps to determine the reputation of the person offering the merchandise you are interested in prior to submitting payment is always a good idea. Most auction sites maintain some sort of rating system to advise whether the vendor is a newcomer, long time user, what type of reputation they enjoy for fair dealing, and how many complaints have been filed against them:  Some auction sites even refuse to allow those with negative reputations to do business on their site.  Some other methods of checking on the validity of a source include; </a:t>
            </a:r>
          </a:p>
          <a:p>
            <a:pPr lvl="0">
              <a:buFont typeface="Arial" pitchFamily="34" charset="0"/>
              <a:buChar char="•"/>
            </a:pPr>
            <a:r>
              <a:rPr lang="en-US" sz="1200" kern="1200" dirty="0" smtClean="0">
                <a:solidFill>
                  <a:schemeClr val="tx1"/>
                </a:solidFill>
                <a:latin typeface="+mn-lt"/>
                <a:ea typeface="+mn-ea"/>
                <a:cs typeface="+mn-cs"/>
              </a:rPr>
              <a:t>Send a test email to see if the email address is active. </a:t>
            </a:r>
          </a:p>
          <a:p>
            <a:pPr lvl="0">
              <a:buFont typeface="Arial" pitchFamily="34" charset="0"/>
              <a:buChar char="•"/>
            </a:pPr>
            <a:r>
              <a:rPr lang="en-US" sz="1200" kern="1200" dirty="0" smtClean="0">
                <a:solidFill>
                  <a:schemeClr val="tx1"/>
                </a:solidFill>
                <a:latin typeface="+mn-lt"/>
                <a:ea typeface="+mn-ea"/>
                <a:cs typeface="+mn-cs"/>
              </a:rPr>
              <a:t>Try to obtain a physical address rather than merely a post office box. </a:t>
            </a:r>
          </a:p>
          <a:p>
            <a:pPr lvl="0">
              <a:buFont typeface="Arial" pitchFamily="34" charset="0"/>
              <a:buChar char="•"/>
            </a:pPr>
            <a:r>
              <a:rPr lang="en-US" sz="1200" kern="1200" dirty="0" smtClean="0">
                <a:solidFill>
                  <a:schemeClr val="tx1"/>
                </a:solidFill>
                <a:latin typeface="+mn-lt"/>
                <a:ea typeface="+mn-ea"/>
                <a:cs typeface="+mn-cs"/>
              </a:rPr>
              <a:t>Try to find a phone number for the seller and call the number to see if it is correct and working. </a:t>
            </a:r>
          </a:p>
          <a:p>
            <a:pPr lvl="0">
              <a:buFont typeface="Arial" pitchFamily="34" charset="0"/>
              <a:buChar char="•"/>
            </a:pPr>
            <a:r>
              <a:rPr lang="en-US" sz="1200" kern="1200" dirty="0" smtClean="0">
                <a:solidFill>
                  <a:schemeClr val="tx1"/>
                </a:solidFill>
                <a:latin typeface="+mn-lt"/>
                <a:ea typeface="+mn-ea"/>
                <a:cs typeface="+mn-cs"/>
              </a:rPr>
              <a:t>Research the seller by checking with the Better Business Bureau (us.bbb.org), using an internet search engine, or by checking government and business websites.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Use a reputable auction service: </a:t>
            </a:r>
            <a:r>
              <a:rPr lang="en-US" sz="1200" kern="1200" dirty="0" smtClean="0">
                <a:solidFill>
                  <a:schemeClr val="tx1"/>
                </a:solidFill>
                <a:latin typeface="+mn-lt"/>
                <a:ea typeface="+mn-ea"/>
                <a:cs typeface="+mn-cs"/>
              </a:rPr>
              <a:t>When ordering online, use a reputable third party escrow service, like PayPal, or at the very least, pay with a credit card to make the purchase. This way you can dispute the charge, if services are not rendered.</a:t>
            </a:r>
            <a:r>
              <a:rPr lang="en-US" sz="1200" b="1"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Protect your privacy</a:t>
            </a:r>
            <a:r>
              <a:rPr lang="en-US" sz="1200" kern="1200" dirty="0" smtClean="0">
                <a:solidFill>
                  <a:schemeClr val="tx1"/>
                </a:solidFill>
                <a:latin typeface="+mn-lt"/>
                <a:ea typeface="+mn-ea"/>
                <a:cs typeface="+mn-cs"/>
              </a:rPr>
              <a:t>: When purchasing goods through an online auction site, never give your Social Security number or driver’s license information to a seller. Be cautious if you are asked to supply personal information not needed to make a purchase.</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Understand that wiring money is like sending cash: </a:t>
            </a:r>
            <a:r>
              <a:rPr lang="en-US" sz="1200" kern="1200" dirty="0" smtClean="0">
                <a:solidFill>
                  <a:schemeClr val="tx1"/>
                </a:solidFill>
                <a:latin typeface="+mn-lt"/>
                <a:ea typeface="+mn-ea"/>
                <a:cs typeface="+mn-cs"/>
              </a:rPr>
              <a:t>Scammers often insist that people wire money, especially overseas, because it’s nearly impossible to reverse the transaction or trace the money. If you choose to do business in this manner, be prepared for the worst.</a:t>
            </a:r>
            <a:r>
              <a:rPr lang="en-US" sz="1200" b="1"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slide covers what you should do if you have been a victim of auction fraud</a:t>
            </a:r>
            <a:r>
              <a:rPr lang="en-US" sz="1200" kern="1200" baseline="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u="sng" dirty="0" smtClean="0"/>
              <a:t>Instructor Note</a:t>
            </a:r>
            <a:r>
              <a:rPr lang="en-US" dirty="0" smtClean="0"/>
              <a:t>: Ask</a:t>
            </a:r>
            <a:r>
              <a:rPr lang="en-US" baseline="0" dirty="0" smtClean="0"/>
              <a:t> the participants if they have any questions about Auction Fraud,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Meet Zach, a 19-year-old college student who works part-time while going to school. Over the past few months Zach has picked up some extra shifts to purchase a laptop for school purposes.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Zach recently went to some local electronics store in search of a new laptop. Realizing the laptop he wanted was to not available at the local electronics stores, he took his search online to find a better deal.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all are looking for the best deal when it comes to purchasing expensive items such as vehicles, electronics, and home appliances. </a:t>
            </a:r>
          </a:p>
          <a:p>
            <a:endParaRPr lang="en-US" baseline="0" dirty="0" smtClean="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searching online, Zach finds the exact laptop he was looking for on eBay. He is familiar with eBay and feels he can get a great deal on the laptop while saving a few hundred bucks.  Zach registers for an account by providing his information, first name/last name, email address and creating a password.</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Common Questions:  (Zach’s Questions)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much do I want to pay?</a:t>
            </a:r>
            <a:r>
              <a:rPr lang="en-US" sz="1200" kern="1200" dirty="0" smtClean="0">
                <a:solidFill>
                  <a:schemeClr val="tx1"/>
                </a:solidFill>
                <a:latin typeface="+mn-lt"/>
                <a:ea typeface="+mn-ea"/>
                <a:cs typeface="+mn-cs"/>
              </a:rPr>
              <a:t> We find ourselves at auction sites because we think that the final price will be cheaper than what is offered in retail stores and online stores.  We usually have an idea of how much we want to spend on something.</a:t>
            </a:r>
          </a:p>
          <a:p>
            <a:r>
              <a:rPr lang="en-US" sz="1200" b="1" kern="1200" dirty="0" smtClean="0">
                <a:solidFill>
                  <a:schemeClr val="tx1"/>
                </a:solidFill>
                <a:latin typeface="+mn-lt"/>
                <a:ea typeface="+mn-ea"/>
                <a:cs typeface="+mn-cs"/>
              </a:rPr>
              <a:t>How long will I have to wait?</a:t>
            </a:r>
            <a:r>
              <a:rPr lang="en-US" sz="1200" kern="1200" dirty="0" smtClean="0">
                <a:solidFill>
                  <a:schemeClr val="tx1"/>
                </a:solidFill>
                <a:latin typeface="+mn-lt"/>
                <a:ea typeface="+mn-ea"/>
                <a:cs typeface="+mn-cs"/>
              </a:rPr>
              <a:t>  The downside of purchasing online vs. purchase in retail store is the wait time for the item to arrive. Depending on the location and shipping options, we may have to pay additional fees for shipping and insurance. Not many people want to wait.</a:t>
            </a:r>
          </a:p>
          <a:p>
            <a:r>
              <a:rPr lang="en-US" sz="1200" b="1" kern="1200" dirty="0" smtClean="0">
                <a:solidFill>
                  <a:schemeClr val="tx1"/>
                </a:solidFill>
                <a:latin typeface="+mn-lt"/>
                <a:ea typeface="+mn-ea"/>
                <a:cs typeface="+mn-cs"/>
              </a:rPr>
              <a:t>Am I obligated to pay?  </a:t>
            </a:r>
            <a:r>
              <a:rPr lang="en-US" sz="1200" kern="1200" dirty="0" smtClean="0">
                <a:solidFill>
                  <a:schemeClr val="tx1"/>
                </a:solidFill>
                <a:latin typeface="+mn-lt"/>
                <a:ea typeface="+mn-ea"/>
                <a:cs typeface="+mn-cs"/>
              </a:rPr>
              <a:t>Winning an auction is entering an agreement to purchase an item or service.  As a buyer, you are obligated to provide payment, usually within several days.  If not, your privileges to buy or sell on that particular site may be revoked.</a:t>
            </a:r>
          </a:p>
          <a:p>
            <a:r>
              <a:rPr lang="en-US" sz="1200" b="1" kern="1200" dirty="0" smtClean="0">
                <a:solidFill>
                  <a:schemeClr val="tx1"/>
                </a:solidFill>
                <a:latin typeface="+mn-lt"/>
                <a:ea typeface="+mn-ea"/>
                <a:cs typeface="+mn-cs"/>
              </a:rPr>
              <a:t>How do I find out more information from the seller?</a:t>
            </a:r>
            <a:r>
              <a:rPr lang="en-US" sz="1200" kern="1200" dirty="0" smtClean="0">
                <a:solidFill>
                  <a:schemeClr val="tx1"/>
                </a:solidFill>
                <a:latin typeface="+mn-lt"/>
                <a:ea typeface="+mn-ea"/>
                <a:cs typeface="+mn-cs"/>
              </a:rPr>
              <a:t>  Open lines of communication are encouraged.   Potential bidders and/or buyers have the opportunity to ask the seller questions prior to placing a bid just as you would in a retail store.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online auction sites allow potential bidders/buyers to utilize a messaging system to contact the</a:t>
            </a:r>
            <a:r>
              <a:rPr lang="en-US" baseline="0" dirty="0" smtClean="0"/>
              <a:t> seller to ask additional questions.</a:t>
            </a:r>
          </a:p>
          <a:p>
            <a:endParaRPr lang="en-US" baseline="0" dirty="0" smtClean="0"/>
          </a:p>
          <a:p>
            <a:r>
              <a:rPr lang="en-US" baseline="0" dirty="0" smtClean="0"/>
              <a:t>The eBay listing of the laptop was missing a key piece of information, but the offer seemed too good to pass up.  Zach utilized the form to contact the seller to ask the question. The seller responded to Zach, not only answering his question, but to offer bonus software that was not listed in the description and to exchange email addresses.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seller</a:t>
            </a:r>
            <a:r>
              <a:rPr lang="en-US" baseline="0" dirty="0" smtClean="0"/>
              <a:t> responds to Zach with prices for additional software that can be installed on the laptop.  It is apparent that there are some misspellings in the email response but the offer is too good to pass up.  </a:t>
            </a:r>
          </a:p>
          <a:p>
            <a:endParaRPr lang="en-US" baseline="0" dirty="0" smtClean="0"/>
          </a:p>
          <a:p>
            <a:r>
              <a:rPr lang="en-US" baseline="0" dirty="0" smtClean="0"/>
              <a:t>The seller’s </a:t>
            </a:r>
            <a:r>
              <a:rPr lang="en-US" baseline="0" dirty="0" err="1" smtClean="0"/>
              <a:t>Paypal</a:t>
            </a:r>
            <a:r>
              <a:rPr lang="en-US" baseline="0" dirty="0" smtClean="0"/>
              <a:t> account is currently not accepting payments, but the seller offers Zach an alternative means of sending payment.  Western Union.  Western Union is a money transfer service that enables people to wire money around the world.</a:t>
            </a:r>
          </a:p>
          <a:p>
            <a:endParaRPr lang="en-US" baseline="0" dirty="0" smtClean="0"/>
          </a:p>
          <a:p>
            <a:r>
              <a:rPr lang="en-US" baseline="0" dirty="0" smtClean="0"/>
              <a:t>Zach agrees to send the payment of $357.24 from the Western Union in his town.</a:t>
            </a:r>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8 days pass since Zach sent his payment via Western Union.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Zach checks his email several times a day and has not received any confirmation of shipment.  Zach contacts Western Union only to learn that the money was picked up the day after he sent it. Also, since the payment was sent, the original listing has been removed from eBay, but the seller account is still active.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Zach sends several emails with inquiries about the location of the laptop, but they go unanswered.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agencies and entities that have</a:t>
            </a:r>
            <a:r>
              <a:rPr lang="en-US" baseline="0" dirty="0" smtClean="0"/>
              <a:t> defined Auction Fraud, but we chose to present you with the definitions used by the Internet Crime Complaint Center (IC3) and the Federal Trade Commission (FTC).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common tactic for scammers to make money is to add extra charges for postage, shipping and handling. The buyer then ends up paying more than anticipated for the item.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Fake bidding occurs when the seller bids on their own item in attempt to inflate the price.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Bid shielding occurs when two individuals work together in order to obtain an auctioned item for a cheap price. One bidder places a low-ball bid while another bidder places a high bid. The high bid usually discourages other potential buyers. In the final moments of bidding, the high bidder retracts their bid allowing the low-ball bid to take the item. Most sites don’t allow retraction of a bid, but eBay does under certain circumstances.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Auction Fraud</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s.bbb.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ZPC125@taipei.c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ic3.gov/default.aspx" TargetMode="External"/><Relationship Id="rId7" Type="http://schemas.openxmlformats.org/officeDocument/2006/relationships/hyperlink" Target="http://www.ic3.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0.jpeg"/><Relationship Id="rId9" Type="http://schemas.openxmlformats.org/officeDocument/2006/relationships/hyperlink" Target="http://www.ft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2971800" y="3407230"/>
            <a:ext cx="6172200" cy="1470025"/>
          </a:xfrm>
        </p:spPr>
        <p:txBody>
          <a:bodyPr>
            <a:noAutofit/>
          </a:bodyPr>
          <a:lstStyle/>
          <a:p>
            <a:pPr algn="r"/>
            <a:r>
              <a:rPr lang="en-US" sz="3600" dirty="0" smtClean="0">
                <a:solidFill>
                  <a:schemeClr val="bg1"/>
                </a:solidFill>
                <a:latin typeface="Articulate Narrow" pitchFamily="2" charset="0"/>
              </a:rPr>
              <a:t>Auction Fraud</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9" name="Picture 18" descr="shutterstock_158080031.jpg"/>
          <p:cNvPicPr>
            <a:picLocks noChangeAspect="1"/>
          </p:cNvPicPr>
          <p:nvPr/>
        </p:nvPicPr>
        <p:blipFill>
          <a:blip r:embed="rId4" cstate="print"/>
          <a:srcRect t="38266"/>
          <a:stretch>
            <a:fillRect/>
          </a:stretch>
        </p:blipFill>
        <p:spPr>
          <a:xfrm>
            <a:off x="0" y="1361090"/>
            <a:ext cx="5486400" cy="2257970"/>
          </a:xfrm>
          <a:prstGeom prst="rect">
            <a:avLst/>
          </a:prstGeom>
          <a:effectLst>
            <a:innerShdw blurRad="114300">
              <a:prstClr val="black"/>
            </a:innerShdw>
          </a:effectLst>
        </p:spPr>
      </p:pic>
      <p:pic>
        <p:nvPicPr>
          <p:cNvPr id="20" name="Picture 19" descr="shutterstock_138594755.jpg"/>
          <p:cNvPicPr preferRelativeResize="0">
            <a:picLocks/>
          </p:cNvPicPr>
          <p:nvPr/>
        </p:nvPicPr>
        <p:blipFill>
          <a:blip r:embed="rId5" cstate="print"/>
          <a:stretch>
            <a:fillRect/>
          </a:stretch>
        </p:blipFill>
        <p:spPr>
          <a:xfrm>
            <a:off x="5562600" y="1371600"/>
            <a:ext cx="3581400" cy="2240280"/>
          </a:xfrm>
          <a:prstGeom prst="rect">
            <a:avLst/>
          </a:prstGeom>
          <a:effectLst>
            <a:innerShdw blurRad="114300">
              <a:prstClr val="black"/>
            </a:innerShdw>
          </a:effectLst>
        </p:spPr>
      </p:pic>
      <p:pic>
        <p:nvPicPr>
          <p:cNvPr id="18" name="Picture 17" descr="IACP_Logo.gif"/>
          <p:cNvPicPr>
            <a:picLocks noChangeAspect="1"/>
          </p:cNvPicPr>
          <p:nvPr/>
        </p:nvPicPr>
        <p:blipFill>
          <a:blip r:embed="rId6" cstate="print"/>
          <a:stretch>
            <a:fillRect/>
          </a:stretch>
        </p:blipFill>
        <p:spPr>
          <a:xfrm>
            <a:off x="7162803" y="4630263"/>
            <a:ext cx="1271427" cy="1271427"/>
          </a:xfrm>
          <a:prstGeom prst="rect">
            <a:avLst/>
          </a:prstGeom>
        </p:spPr>
      </p:pic>
      <p:sp>
        <p:nvSpPr>
          <p:cNvPr id="21" name="TextBox 20"/>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3" name="Picture 22" descr="NW3C_logo_color.png"/>
          <p:cNvPicPr>
            <a:picLocks noChangeAspect="1"/>
          </p:cNvPicPr>
          <p:nvPr/>
        </p:nvPicPr>
        <p:blipFill>
          <a:blip r:embed="rId7"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Auction Fraud Prevention</a:t>
            </a:r>
            <a:endParaRPr lang="en-US" dirty="0"/>
          </a:p>
        </p:txBody>
      </p:sp>
      <p:sp>
        <p:nvSpPr>
          <p:cNvPr id="5" name="Content Placeholder 4"/>
          <p:cNvSpPr>
            <a:spLocks noGrp="1"/>
          </p:cNvSpPr>
          <p:nvPr>
            <p:ph idx="1"/>
          </p:nvPr>
        </p:nvSpPr>
        <p:spPr>
          <a:xfrm>
            <a:off x="457200" y="2209800"/>
            <a:ext cx="4419600" cy="4114800"/>
          </a:xfrm>
        </p:spPr>
        <p:txBody>
          <a:bodyPr>
            <a:normAutofit/>
          </a:bodyPr>
          <a:lstStyle/>
          <a:p>
            <a:pPr marL="0" indent="0">
              <a:buNone/>
            </a:pPr>
            <a:r>
              <a:rPr lang="en-US" sz="2400" dirty="0" smtClean="0"/>
              <a:t>Could Zach have prevented</a:t>
            </a:r>
          </a:p>
          <a:p>
            <a:pPr marL="0" indent="0">
              <a:buNone/>
            </a:pPr>
            <a:r>
              <a:rPr lang="en-US" sz="2400" dirty="0" smtClean="0"/>
              <a:t>being scammed while trying to purchase a computer?</a:t>
            </a:r>
          </a:p>
          <a:p>
            <a:pPr marL="0" indent="0" algn="ctr">
              <a:buNone/>
            </a:pPr>
            <a:r>
              <a:rPr lang="en-US" b="1" dirty="0" smtClean="0">
                <a:solidFill>
                  <a:schemeClr val="accent3">
                    <a:lumMod val="75000"/>
                  </a:schemeClr>
                </a:solidFill>
              </a:rPr>
              <a:t>Yes</a:t>
            </a:r>
          </a:p>
          <a:p>
            <a:pPr marL="346075" indent="-346075"/>
            <a:r>
              <a:rPr lang="en-US" sz="1800" dirty="0" smtClean="0">
                <a:solidFill>
                  <a:schemeClr val="tx1">
                    <a:lumMod val="95000"/>
                    <a:lumOff val="5000"/>
                  </a:schemeClr>
                </a:solidFill>
              </a:rPr>
              <a:t>He shouldn’t have allowed the seller to convince him to communicate using email rather than the auction site messenger</a:t>
            </a:r>
          </a:p>
          <a:p>
            <a:pPr marL="346075" indent="-346075"/>
            <a:r>
              <a:rPr lang="en-US" sz="1800" dirty="0" smtClean="0">
                <a:solidFill>
                  <a:schemeClr val="tx1">
                    <a:lumMod val="95000"/>
                    <a:lumOff val="5000"/>
                  </a:schemeClr>
                </a:solidFill>
              </a:rPr>
              <a:t>He shouldn’t have made the transaction outside of the </a:t>
            </a:r>
            <a:r>
              <a:rPr lang="en-US" sz="1800" dirty="0" err="1" smtClean="0">
                <a:solidFill>
                  <a:schemeClr val="tx1">
                    <a:lumMod val="95000"/>
                    <a:lumOff val="5000"/>
                  </a:schemeClr>
                </a:solidFill>
              </a:rPr>
              <a:t>Ebay</a:t>
            </a:r>
            <a:r>
              <a:rPr lang="en-US" sz="1800" dirty="0" smtClean="0">
                <a:solidFill>
                  <a:schemeClr val="tx1">
                    <a:lumMod val="95000"/>
                    <a:lumOff val="5000"/>
                  </a:schemeClr>
                </a:solidFill>
              </a:rPr>
              <a:t> site</a:t>
            </a:r>
          </a:p>
          <a:p>
            <a:pPr marL="346075" indent="-346075"/>
            <a:endParaRPr lang="en-US" sz="2000" dirty="0" smtClean="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7" name="Picture 6" descr="shutterstock_256026160.jpg"/>
          <p:cNvPicPr>
            <a:picLocks noChangeAspect="1"/>
          </p:cNvPicPr>
          <p:nvPr/>
        </p:nvPicPr>
        <p:blipFill>
          <a:blip r:embed="rId3" cstate="print"/>
          <a:srcRect r="23423"/>
          <a:stretch>
            <a:fillRect/>
          </a:stretch>
        </p:blipFill>
        <p:spPr>
          <a:xfrm>
            <a:off x="4756509" y="2286000"/>
            <a:ext cx="4235091" cy="35173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8077200" cy="4114800"/>
          </a:xfrm>
        </p:spPr>
        <p:txBody>
          <a:bodyPr>
            <a:normAutofit/>
          </a:bodyPr>
          <a:lstStyle/>
          <a:p>
            <a:pPr marL="0" indent="0">
              <a:buNone/>
            </a:pPr>
            <a:r>
              <a:rPr lang="en-US" sz="2400" b="1" dirty="0" smtClean="0">
                <a:solidFill>
                  <a:schemeClr val="accent3">
                    <a:lumMod val="50000"/>
                  </a:schemeClr>
                </a:solidFill>
              </a:rPr>
              <a:t>Know your merchant</a:t>
            </a:r>
          </a:p>
          <a:p>
            <a:pPr lvl="0"/>
            <a:r>
              <a:rPr lang="en-US" sz="1800" dirty="0" smtClean="0"/>
              <a:t>Take steps to determine the reputation of the person offering the merchandise.</a:t>
            </a:r>
          </a:p>
          <a:p>
            <a:pPr lvl="0"/>
            <a:r>
              <a:rPr lang="en-US" sz="1800" dirty="0" smtClean="0"/>
              <a:t>Send a “test” email to see if the email address is active and try to obtain a physical address rather than merely a post office box. </a:t>
            </a:r>
          </a:p>
          <a:p>
            <a:pPr lvl="0"/>
            <a:r>
              <a:rPr lang="en-US" sz="1800" dirty="0" smtClean="0"/>
              <a:t>Try to find a phone number for the seller and call the number to see if it is correct and working. </a:t>
            </a:r>
          </a:p>
          <a:p>
            <a:pPr lvl="0"/>
            <a:r>
              <a:rPr lang="en-US" sz="1800" dirty="0" smtClean="0"/>
              <a:t>Research the seller by checking with the Better Business Bureau (</a:t>
            </a:r>
            <a:r>
              <a:rPr lang="en-US" sz="1800" u="sng" dirty="0" smtClean="0">
                <a:hlinkClick r:id="rId3"/>
              </a:rPr>
              <a:t>www.us.bbb.org</a:t>
            </a:r>
            <a:r>
              <a:rPr lang="en-US" sz="1800" dirty="0" smtClean="0"/>
              <a:t> ), using an internet search engine, or by checking government and business websites.</a:t>
            </a:r>
            <a:r>
              <a:rPr lang="en-US" sz="1800" baseline="30000" dirty="0" smtClean="0"/>
              <a:t> </a:t>
            </a:r>
            <a:endParaRPr lang="en-US" sz="1800" dirty="0" smtClean="0"/>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3886200" y="2169160"/>
            <a:ext cx="4953000" cy="4114800"/>
          </a:xfrm>
        </p:spPr>
        <p:txBody>
          <a:bodyPr>
            <a:normAutofit/>
          </a:bodyPr>
          <a:lstStyle/>
          <a:p>
            <a:pPr>
              <a:buNone/>
            </a:pPr>
            <a:r>
              <a:rPr lang="en-US" sz="2400" b="1" dirty="0" smtClean="0">
                <a:solidFill>
                  <a:schemeClr val="accent3">
                    <a:lumMod val="50000"/>
                  </a:schemeClr>
                </a:solidFill>
              </a:rPr>
              <a:t>Use a reputable auction service</a:t>
            </a:r>
          </a:p>
          <a:p>
            <a:pPr lvl="0"/>
            <a:r>
              <a:rPr lang="en-US" sz="1800" dirty="0" smtClean="0"/>
              <a:t>Use a reputable third party escrow service, like PayPal, or at the very least, pay with a credit card to make the purchase. This way you can dispute the charge, if services are not rendered. </a:t>
            </a:r>
          </a:p>
          <a:p>
            <a:pPr>
              <a:buNone/>
            </a:pPr>
            <a:r>
              <a:rPr lang="en-US" sz="2400" b="1" dirty="0" smtClean="0">
                <a:solidFill>
                  <a:schemeClr val="accent3">
                    <a:lumMod val="50000"/>
                  </a:schemeClr>
                </a:solidFill>
              </a:rPr>
              <a:t>Protect your privacy</a:t>
            </a:r>
          </a:p>
          <a:p>
            <a:r>
              <a:rPr lang="en-US" sz="1800" dirty="0" smtClean="0"/>
              <a:t>Never give your Social Security number or driver’s license information to a seller. (Be cautious if you are asked to supply personal information, not needed to make a purchase.</a:t>
            </a:r>
            <a:endParaRPr lang="en-US" sz="1800" b="1" dirty="0" smtClean="0">
              <a:solidFill>
                <a:schemeClr val="accent3">
                  <a:lumMod val="50000"/>
                </a:schemeClr>
              </a:solidFill>
            </a:endParaRPr>
          </a:p>
          <a:p>
            <a:pPr lvl="0">
              <a:buNone/>
            </a:pPr>
            <a:endParaRPr lang="en-US" sz="1800" dirty="0"/>
          </a:p>
          <a:p>
            <a:endParaRPr lang="en-US" sz="2000" dirty="0"/>
          </a:p>
        </p:txBody>
      </p:sp>
      <p:pic>
        <p:nvPicPr>
          <p:cNvPr id="4" name="Picture 3" descr="shutterstock_147183470.jpg"/>
          <p:cNvPicPr>
            <a:picLocks noChangeAspect="1"/>
          </p:cNvPicPr>
          <p:nvPr/>
        </p:nvPicPr>
        <p:blipFill>
          <a:blip r:embed="rId3" cstate="print"/>
          <a:srcRect l="26389"/>
          <a:stretch>
            <a:fillRect/>
          </a:stretch>
        </p:blipFill>
        <p:spPr>
          <a:xfrm>
            <a:off x="228600" y="2209800"/>
            <a:ext cx="3657600" cy="342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169160"/>
            <a:ext cx="8229600" cy="4114800"/>
          </a:xfrm>
        </p:spPr>
        <p:txBody>
          <a:bodyPr>
            <a:normAutofit/>
          </a:bodyPr>
          <a:lstStyle/>
          <a:p>
            <a:pPr>
              <a:buNone/>
            </a:pPr>
            <a:r>
              <a:rPr lang="en-US" sz="2400" b="1" dirty="0" smtClean="0">
                <a:solidFill>
                  <a:schemeClr val="accent3">
                    <a:lumMod val="50000"/>
                  </a:schemeClr>
                </a:solidFill>
              </a:rPr>
              <a:t>Understand that wiring money is like sending cash</a:t>
            </a:r>
          </a:p>
          <a:p>
            <a:r>
              <a:rPr lang="en-US" sz="1800" dirty="0" smtClean="0"/>
              <a:t>Scammers often insist that people wire money, especially overseas, because it’s nearly impossible to reverse the transaction or trace the money.  If you choose to do business in this manner, be prepared for the worst.</a:t>
            </a:r>
            <a:r>
              <a:rPr lang="en-US" sz="1800" b="1" baseline="30000" dirty="0" smtClean="0"/>
              <a:t> </a:t>
            </a:r>
            <a:endParaRPr lang="en-US" sz="1800" dirty="0" smtClean="0"/>
          </a:p>
          <a:p>
            <a:pPr>
              <a:buNone/>
            </a:pPr>
            <a:r>
              <a:rPr lang="en-US" sz="2400" b="1" dirty="0" smtClean="0">
                <a:solidFill>
                  <a:schemeClr val="accent3">
                    <a:lumMod val="50000"/>
                  </a:schemeClr>
                </a:solidFill>
              </a:rPr>
              <a:t>If you are the seller:</a:t>
            </a:r>
          </a:p>
          <a:p>
            <a:r>
              <a:rPr lang="en-US" sz="1800" dirty="0" smtClean="0"/>
              <a:t>To avoid being totally cheated out of the potential revenue for an item being offered for sale, a good practice might be to place a “limit” price on the item offered, or a price below which you will not sell the merchandise.  </a:t>
            </a:r>
            <a:r>
              <a:rPr lang="en-US" sz="1800" smtClean="0"/>
              <a:t>At least </a:t>
            </a:r>
            <a:r>
              <a:rPr lang="en-US" sz="1800" dirty="0" smtClean="0"/>
              <a:t>this way, you can be assured that the limit will have to be reached for the item to sell.</a:t>
            </a:r>
          </a:p>
          <a:p>
            <a:endParaRPr lang="en-US" sz="1800" b="1" dirty="0" smtClean="0">
              <a:solidFill>
                <a:schemeClr val="accent3">
                  <a:lumMod val="50000"/>
                </a:schemeClr>
              </a:solidFill>
            </a:endParaRPr>
          </a:p>
          <a:p>
            <a:pPr>
              <a:buNone/>
            </a:pPr>
            <a:endParaRPr lang="en-US" sz="1800" b="1" dirty="0" smtClean="0">
              <a:solidFill>
                <a:schemeClr val="accent3">
                  <a:lumMod val="50000"/>
                </a:schemeClr>
              </a:solidFill>
            </a:endParaRPr>
          </a:p>
          <a:p>
            <a:endParaRPr lang="en-US" sz="1800" b="1" dirty="0" smtClean="0">
              <a:solidFill>
                <a:schemeClr val="accent3">
                  <a:lumMod val="50000"/>
                </a:schemeClr>
              </a:solidFill>
            </a:endParaRPr>
          </a:p>
          <a:p>
            <a:endParaRPr lang="en-US" sz="1800" b="1" dirty="0" smtClean="0">
              <a:solidFill>
                <a:schemeClr val="accent3">
                  <a:lumMod val="50000"/>
                </a:schemeClr>
              </a:solidFill>
            </a:endParaRPr>
          </a:p>
          <a:p>
            <a:pPr lvl="0">
              <a:buNone/>
            </a:pPr>
            <a:endParaRPr lang="en-US" sz="1800" dirty="0"/>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How to report auction fraud </a:t>
            </a:r>
            <a:endParaRPr lang="en-US" dirty="0"/>
          </a:p>
        </p:txBody>
      </p:sp>
      <p:sp>
        <p:nvSpPr>
          <p:cNvPr id="11" name="Content Placeholder 2"/>
          <p:cNvSpPr>
            <a:spLocks noGrp="1"/>
          </p:cNvSpPr>
          <p:nvPr>
            <p:ph idx="1"/>
          </p:nvPr>
        </p:nvSpPr>
        <p:spPr>
          <a:xfrm>
            <a:off x="533400" y="2133600"/>
            <a:ext cx="8229600" cy="4114800"/>
          </a:xfrm>
        </p:spPr>
        <p:txBody>
          <a:bodyPr>
            <a:normAutofit/>
          </a:bodyPr>
          <a:lstStyle/>
          <a:p>
            <a:r>
              <a:rPr lang="en-US" sz="2400" dirty="0" smtClean="0"/>
              <a:t>File a complaint with the online auction site.</a:t>
            </a:r>
          </a:p>
          <a:p>
            <a:pPr lvl="0"/>
            <a:r>
              <a:rPr lang="en-US" sz="2400" dirty="0" smtClean="0"/>
              <a:t>Report the incident to your local law enforcement agency.</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buNone/>
            </a:pPr>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638300"/>
            <a:ext cx="7848600" cy="3924300"/>
          </a:xfrm>
          <a:prstGeom prst="rect">
            <a:avLst/>
          </a:prstGeom>
        </p:spPr>
      </p:pic>
      <p:sp>
        <p:nvSpPr>
          <p:cNvPr id="11" name="Title 1"/>
          <p:cNvSpPr>
            <a:spLocks noGrp="1"/>
          </p:cNvSpPr>
          <p:nvPr>
            <p:ph type="title"/>
          </p:nvPr>
        </p:nvSpPr>
        <p:spPr>
          <a:xfrm>
            <a:off x="3429000" y="31623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6" name="TextBox 5"/>
          <p:cNvSpPr txBox="1"/>
          <p:nvPr/>
        </p:nvSpPr>
        <p:spPr>
          <a:xfrm>
            <a:off x="107730" y="5486400"/>
            <a:ext cx="8915400" cy="861774"/>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a:t>
            </a:r>
            <a:r>
              <a:rPr lang="en-US" sz="800" dirty="0" err="1" smtClean="0">
                <a:solidFill>
                  <a:schemeClr val="tx1">
                    <a:lumMod val="65000"/>
                    <a:lumOff val="35000"/>
                  </a:schemeClr>
                </a:solidFill>
              </a:rPr>
              <a:t>fotographic</a:t>
            </a:r>
            <a:r>
              <a:rPr lang="en-US" sz="800" dirty="0" smtClean="0">
                <a:solidFill>
                  <a:schemeClr val="tx1">
                    <a:lumMod val="65000"/>
                    <a:lumOff val="35000"/>
                  </a:schemeClr>
                </a:solidFill>
              </a:rPr>
              <a:t> 1980, 2015 Used under license from Shutterstock.com“, “214296676 Copyright  </a:t>
            </a:r>
            <a:r>
              <a:rPr lang="en-US" sz="800" dirty="0" err="1" smtClean="0">
                <a:solidFill>
                  <a:schemeClr val="tx1">
                    <a:lumMod val="65000"/>
                    <a:lumOff val="35000"/>
                  </a:schemeClr>
                </a:solidFill>
              </a:rPr>
              <a:t>master_art</a:t>
            </a:r>
            <a:r>
              <a:rPr lang="en-US" sz="800" dirty="0" smtClean="0">
                <a:solidFill>
                  <a:schemeClr val="tx1">
                    <a:lumMod val="65000"/>
                    <a:lumOff val="35000"/>
                  </a:schemeClr>
                </a:solidFill>
              </a:rPr>
              <a:t>, 2015 Used under license from Shutterstock.com“,  "158080031 Copyright </a:t>
            </a:r>
            <a:r>
              <a:rPr lang="en-US" sz="800" dirty="0" err="1" smtClean="0">
                <a:solidFill>
                  <a:schemeClr val="tx1">
                    <a:lumMod val="65000"/>
                    <a:lumOff val="35000"/>
                  </a:schemeClr>
                </a:solidFill>
              </a:rPr>
              <a:t>NicoElNino</a:t>
            </a:r>
            <a:r>
              <a:rPr lang="en-US" sz="800" dirty="0" smtClean="0">
                <a:solidFill>
                  <a:schemeClr val="tx1">
                    <a:lumMod val="65000"/>
                    <a:lumOff val="35000"/>
                  </a:schemeClr>
                </a:solidFill>
              </a:rPr>
              <a:t>, 2015 Used under license from Shutterstock.com“, "138594755 Copyright </a:t>
            </a:r>
            <a:r>
              <a:rPr lang="en-US" sz="800" dirty="0" err="1" smtClean="0">
                <a:solidFill>
                  <a:schemeClr val="tx1">
                    <a:lumMod val="65000"/>
                    <a:lumOff val="35000"/>
                  </a:schemeClr>
                </a:solidFill>
              </a:rPr>
              <a:t>JMiks</a:t>
            </a:r>
            <a:r>
              <a:rPr lang="en-US" sz="800" dirty="0" smtClean="0">
                <a:solidFill>
                  <a:schemeClr val="tx1">
                    <a:lumMod val="65000"/>
                    <a:lumOff val="35000"/>
                  </a:schemeClr>
                </a:solidFill>
              </a:rPr>
              <a:t>, 2015 Used under license from Shutterstock.com“, "230647237 Copyright guteksk7, 2015 Used under license from Shutterstock.com“, " 238272631 Copyright guteksk7, 2015 Used under license from Shutterstock.com“, "222011950 Copyright Aleksandra </a:t>
            </a:r>
            <a:r>
              <a:rPr lang="en-US" sz="800" dirty="0" err="1" smtClean="0">
                <a:solidFill>
                  <a:schemeClr val="tx1">
                    <a:lumMod val="65000"/>
                    <a:lumOff val="35000"/>
                  </a:schemeClr>
                </a:solidFill>
              </a:rPr>
              <a:t>Gigowska</a:t>
            </a:r>
            <a:r>
              <a:rPr lang="en-US" sz="800" dirty="0" smtClean="0">
                <a:solidFill>
                  <a:schemeClr val="tx1">
                    <a:lumMod val="65000"/>
                    <a:lumOff val="35000"/>
                  </a:schemeClr>
                </a:solidFill>
              </a:rPr>
              <a:t>, 2015 Used under license from Shutterstock.com“, "256026160 Copyright guteksk7, 2015 Used under license from Shutterstock.com“, "147183470 Copyright </a:t>
            </a:r>
            <a:r>
              <a:rPr lang="en-US" sz="800" dirty="0" err="1" smtClean="0">
                <a:solidFill>
                  <a:schemeClr val="tx1">
                    <a:lumMod val="65000"/>
                    <a:lumOff val="35000"/>
                  </a:schemeClr>
                </a:solidFill>
              </a:rPr>
              <a:t>LDprod</a:t>
            </a:r>
            <a:r>
              <a:rPr lang="en-US" sz="800" dirty="0" smtClean="0">
                <a:solidFill>
                  <a:schemeClr val="tx1">
                    <a:lumMod val="65000"/>
                    <a:lumOff val="35000"/>
                  </a:schemeClr>
                </a:solidFill>
              </a:rPr>
              <a:t>, 2015 Used under license from Shutterstock.com““153213146 Copyright  </a:t>
            </a:r>
            <a:r>
              <a:rPr lang="en-US" sz="800" dirty="0" err="1" smtClean="0">
                <a:solidFill>
                  <a:schemeClr val="tx1">
                    <a:lumMod val="65000"/>
                    <a:lumOff val="35000"/>
                  </a:schemeClr>
                </a:solidFill>
              </a:rPr>
              <a:t>garriphoto</a:t>
            </a:r>
            <a:r>
              <a:rPr lang="en-US" sz="800" dirty="0" smtClean="0">
                <a:solidFill>
                  <a:schemeClr val="tx1">
                    <a:lumMod val="65000"/>
                    <a:lumOff val="35000"/>
                  </a:schemeClr>
                </a:solidFill>
              </a:rPr>
              <a:t>, 2015 Used under license from Shutterstock.com“</a:t>
            </a: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1295400"/>
            <a:ext cx="7620000" cy="914400"/>
          </a:xfrm>
        </p:spPr>
        <p:txBody>
          <a:bodyPr>
            <a:normAutofit/>
          </a:bodyPr>
          <a:lstStyle/>
          <a:p>
            <a:r>
              <a:rPr lang="en-US" dirty="0" smtClean="0"/>
              <a:t>Meet Zach</a:t>
            </a:r>
            <a:endParaRPr lang="en-US" dirty="0"/>
          </a:p>
        </p:txBody>
      </p:sp>
      <p:sp>
        <p:nvSpPr>
          <p:cNvPr id="14" name="Content Placeholder 2"/>
          <p:cNvSpPr>
            <a:spLocks noGrp="1"/>
          </p:cNvSpPr>
          <p:nvPr>
            <p:ph idx="1"/>
          </p:nvPr>
        </p:nvSpPr>
        <p:spPr>
          <a:xfrm>
            <a:off x="3352800" y="2667000"/>
            <a:ext cx="5638800" cy="2438400"/>
          </a:xfrm>
        </p:spPr>
        <p:txBody>
          <a:bodyPr>
            <a:normAutofit/>
          </a:bodyPr>
          <a:lstStyle/>
          <a:p>
            <a:r>
              <a:rPr lang="en-US" sz="2400" dirty="0" smtClean="0">
                <a:solidFill>
                  <a:schemeClr val="bg1"/>
                </a:solidFill>
              </a:rPr>
              <a:t>College student</a:t>
            </a:r>
          </a:p>
          <a:p>
            <a:pPr lvl="1"/>
            <a:r>
              <a:rPr lang="en-US" sz="1600" dirty="0" smtClean="0">
                <a:solidFill>
                  <a:schemeClr val="bg1"/>
                </a:solidFill>
              </a:rPr>
              <a:t>Works part-time while going to college</a:t>
            </a:r>
          </a:p>
          <a:p>
            <a:r>
              <a:rPr lang="en-US" sz="2400" dirty="0" smtClean="0">
                <a:solidFill>
                  <a:schemeClr val="bg1"/>
                </a:solidFill>
              </a:rPr>
              <a:t>Looking to purchase a laptop</a:t>
            </a:r>
          </a:p>
          <a:p>
            <a:pPr lvl="1"/>
            <a:r>
              <a:rPr lang="en-US" sz="1600" dirty="0" smtClean="0">
                <a:solidFill>
                  <a:schemeClr val="bg1"/>
                </a:solidFill>
              </a:rPr>
              <a:t>Local stores didn’t have the model he wants</a:t>
            </a:r>
          </a:p>
          <a:p>
            <a:r>
              <a:rPr lang="en-US" sz="2400" dirty="0" smtClean="0">
                <a:solidFill>
                  <a:schemeClr val="bg1"/>
                </a:solidFill>
              </a:rPr>
              <a:t>Starts shopping online</a:t>
            </a:r>
            <a:endParaRPr lang="en-US" sz="1600" dirty="0" smtClean="0">
              <a:solidFill>
                <a:schemeClr val="bg1"/>
              </a:solidFill>
            </a:endParaRPr>
          </a:p>
          <a:p>
            <a:pPr lvl="1"/>
            <a:endParaRPr lang="en-US" sz="2000" dirty="0"/>
          </a:p>
        </p:txBody>
      </p:sp>
      <p:pic>
        <p:nvPicPr>
          <p:cNvPr id="15" name="Picture 14" descr="shutterstock_230647237.jpg"/>
          <p:cNvPicPr>
            <a:picLocks noChangeAspect="1"/>
          </p:cNvPicPr>
          <p:nvPr/>
        </p:nvPicPr>
        <p:blipFill>
          <a:blip r:embed="rId3" cstate="print"/>
          <a:srcRect l="9910" r="14414"/>
          <a:stretch>
            <a:fillRect/>
          </a:stretch>
        </p:blipFill>
        <p:spPr>
          <a:xfrm>
            <a:off x="0" y="2362200"/>
            <a:ext cx="3200400" cy="281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bay.png"/>
          <p:cNvPicPr>
            <a:picLocks noChangeAspect="1"/>
          </p:cNvPicPr>
          <p:nvPr/>
        </p:nvPicPr>
        <p:blipFill>
          <a:blip r:embed="rId3" cstate="print"/>
          <a:stretch>
            <a:fillRect/>
          </a:stretch>
        </p:blipFill>
        <p:spPr>
          <a:xfrm>
            <a:off x="105100" y="1295399"/>
            <a:ext cx="5029200" cy="5019675"/>
          </a:xfrm>
          <a:prstGeom prst="rect">
            <a:avLst/>
          </a:prstGeom>
          <a:ln>
            <a:noFill/>
          </a:ln>
        </p:spPr>
      </p:pic>
      <p:sp>
        <p:nvSpPr>
          <p:cNvPr id="8" name="TextBox 7"/>
          <p:cNvSpPr txBox="1"/>
          <p:nvPr/>
        </p:nvSpPr>
        <p:spPr>
          <a:xfrm>
            <a:off x="5105400" y="3048000"/>
            <a:ext cx="3810000" cy="2585323"/>
          </a:xfrm>
          <a:prstGeom prst="rect">
            <a:avLst/>
          </a:prstGeom>
          <a:noFill/>
        </p:spPr>
        <p:txBody>
          <a:bodyPr wrap="square" rtlCol="0">
            <a:spAutoFit/>
          </a:bodyPr>
          <a:lstStyle/>
          <a:p>
            <a:pPr marL="284163" indent="-284163">
              <a:buFont typeface="Arial" pitchFamily="34" charset="0"/>
              <a:buChar char="•"/>
            </a:pPr>
            <a:r>
              <a:rPr lang="en-US" dirty="0" smtClean="0">
                <a:ea typeface="Roboto Lt" pitchFamily="2" charset="0"/>
              </a:rPr>
              <a:t>Zach finds the laptop he was looking for</a:t>
            </a:r>
          </a:p>
          <a:p>
            <a:pPr marL="284163" indent="-284163">
              <a:buFont typeface="Arial" pitchFamily="34" charset="0"/>
              <a:buChar char="•"/>
            </a:pPr>
            <a:r>
              <a:rPr lang="en-US" dirty="0" smtClean="0">
                <a:ea typeface="Roboto Lt" pitchFamily="2" charset="0"/>
              </a:rPr>
              <a:t>The laptop is $300cheaper than the normal price</a:t>
            </a:r>
          </a:p>
          <a:p>
            <a:pPr marL="284163" indent="-284163">
              <a:buFont typeface="Arial" pitchFamily="34" charset="0"/>
              <a:buChar char="•"/>
            </a:pPr>
            <a:r>
              <a:rPr lang="en-US" dirty="0" smtClean="0">
                <a:ea typeface="Roboto Lt" pitchFamily="2" charset="0"/>
              </a:rPr>
              <a:t>Zach knows about eBay and feels safe making his purchase through their site</a:t>
            </a:r>
          </a:p>
          <a:p>
            <a:pPr marL="284163" indent="-284163">
              <a:buFont typeface="Arial" pitchFamily="34" charset="0"/>
              <a:buChar char="•"/>
            </a:pPr>
            <a:r>
              <a:rPr lang="en-US" dirty="0" smtClean="0">
                <a:ea typeface="Roboto Lt" pitchFamily="2" charset="0"/>
              </a:rPr>
              <a:t>Zach creates an account with eBay</a:t>
            </a:r>
          </a:p>
          <a:p>
            <a:pPr marL="284163" indent="-284163">
              <a:buFont typeface="Arial" pitchFamily="34" charset="0"/>
              <a:buChar char="•"/>
            </a:pPr>
            <a:endParaRPr lang="en-US" dirty="0" smtClean="0">
              <a:ea typeface="Roboto Lt" pitchFamily="2" charset="0"/>
            </a:endParaRPr>
          </a:p>
        </p:txBody>
      </p:sp>
      <p:sp>
        <p:nvSpPr>
          <p:cNvPr id="16" name="Title 1"/>
          <p:cNvSpPr>
            <a:spLocks noGrp="1"/>
          </p:cNvSpPr>
          <p:nvPr>
            <p:ph type="title"/>
          </p:nvPr>
        </p:nvSpPr>
        <p:spPr>
          <a:xfrm>
            <a:off x="4724400" y="1600200"/>
            <a:ext cx="4419600" cy="1295400"/>
          </a:xfrm>
        </p:spPr>
        <p:txBody>
          <a:bodyPr>
            <a:normAutofit fontScale="90000"/>
          </a:bodyPr>
          <a:lstStyle/>
          <a:p>
            <a:r>
              <a:rPr lang="en-US" dirty="0" smtClean="0"/>
              <a:t>Great Deal </a:t>
            </a:r>
            <a:br>
              <a:rPr lang="en-US" dirty="0" smtClean="0"/>
            </a:br>
            <a:r>
              <a:rPr lang="en-US" dirty="0" smtClean="0"/>
              <a:t>on eBay!</a:t>
            </a:r>
            <a:endParaRPr lang="en-US" dirty="0"/>
          </a:p>
        </p:txBody>
      </p:sp>
      <p:sp>
        <p:nvSpPr>
          <p:cNvPr id="17" name="Rectangle 16"/>
          <p:cNvSpPr/>
          <p:nvPr/>
        </p:nvSpPr>
        <p:spPr>
          <a:xfrm>
            <a:off x="4028445" y="3895726"/>
            <a:ext cx="1060704" cy="2377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943100" y="1295400"/>
            <a:ext cx="5257800" cy="914400"/>
          </a:xfrm>
        </p:spPr>
        <p:txBody>
          <a:bodyPr>
            <a:noAutofit/>
          </a:bodyPr>
          <a:lstStyle/>
          <a:p>
            <a:r>
              <a:rPr lang="en-US" sz="4000" dirty="0" smtClean="0"/>
              <a:t>Zach Contacts the Seller</a:t>
            </a:r>
            <a:endParaRPr lang="en-US" sz="4000" dirty="0"/>
          </a:p>
        </p:txBody>
      </p:sp>
      <p:sp>
        <p:nvSpPr>
          <p:cNvPr id="7" name="TextBox 6"/>
          <p:cNvSpPr txBox="1"/>
          <p:nvPr/>
        </p:nvSpPr>
        <p:spPr>
          <a:xfrm>
            <a:off x="76200" y="2209800"/>
            <a:ext cx="8991600" cy="1200329"/>
          </a:xfrm>
          <a:prstGeom prst="rect">
            <a:avLst/>
          </a:prstGeom>
          <a:solidFill>
            <a:schemeClr val="accent5">
              <a:lumMod val="40000"/>
              <a:lumOff val="60000"/>
            </a:schemeClr>
          </a:solidFill>
          <a:ln w="28575">
            <a:solidFill>
              <a:schemeClr val="accent5">
                <a:lumMod val="75000"/>
              </a:schemeClr>
            </a:solidFill>
          </a:ln>
        </p:spPr>
        <p:txBody>
          <a:bodyPr wrap="square" rtlCol="0">
            <a:spAutoFit/>
          </a:bodyPr>
          <a:lstStyle/>
          <a:p>
            <a:r>
              <a:rPr lang="en-US" dirty="0" smtClean="0">
                <a:ea typeface="Roboto" pitchFamily="2" charset="0"/>
              </a:rPr>
              <a:t>Zach writes:</a:t>
            </a:r>
          </a:p>
          <a:p>
            <a:r>
              <a:rPr lang="en-US" dirty="0" smtClean="0">
                <a:ea typeface="Roboto Lt" pitchFamily="2" charset="0"/>
              </a:rPr>
              <a:t>	Good afternoon.  I am interested in the laptop you have listed.  However, the model number is not listed in the description.  Could you provide me with some more information?  Thank you</a:t>
            </a:r>
          </a:p>
        </p:txBody>
      </p:sp>
      <p:sp>
        <p:nvSpPr>
          <p:cNvPr id="8" name="TextBox 7"/>
          <p:cNvSpPr txBox="1"/>
          <p:nvPr/>
        </p:nvSpPr>
        <p:spPr>
          <a:xfrm>
            <a:off x="76200" y="3704272"/>
            <a:ext cx="8991600" cy="1477328"/>
          </a:xfrm>
          <a:prstGeom prst="rect">
            <a:avLst/>
          </a:prstGeom>
          <a:solidFill>
            <a:schemeClr val="accent2">
              <a:lumMod val="40000"/>
              <a:lumOff val="60000"/>
            </a:schemeClr>
          </a:solidFill>
          <a:ln w="28575">
            <a:solidFill>
              <a:schemeClr val="accent2">
                <a:lumMod val="75000"/>
              </a:schemeClr>
            </a:solidFill>
          </a:ln>
        </p:spPr>
        <p:txBody>
          <a:bodyPr wrap="square" rtlCol="0">
            <a:spAutoFit/>
          </a:bodyPr>
          <a:lstStyle/>
          <a:p>
            <a:r>
              <a:rPr lang="en-US" dirty="0" err="1" smtClean="0">
                <a:ea typeface="Roboto" pitchFamily="2" charset="0"/>
              </a:rPr>
              <a:t>PCStock</a:t>
            </a:r>
            <a:r>
              <a:rPr lang="en-US" dirty="0" smtClean="0">
                <a:ea typeface="Roboto" pitchFamily="2" charset="0"/>
              </a:rPr>
              <a:t> responds:</a:t>
            </a:r>
          </a:p>
          <a:p>
            <a:r>
              <a:rPr lang="en-US" dirty="0" smtClean="0">
                <a:ea typeface="Roboto Lt" pitchFamily="2" charset="0"/>
              </a:rPr>
              <a:t>	Thank you for your interest.  We have many laptops available and this model is the E1450-D.  We also have different options for and additional software we can </a:t>
            </a:r>
            <a:r>
              <a:rPr lang="en-US" dirty="0" err="1" smtClean="0">
                <a:ea typeface="Roboto Lt" pitchFamily="2" charset="0"/>
              </a:rPr>
              <a:t>instal</a:t>
            </a:r>
            <a:r>
              <a:rPr lang="en-US" dirty="0" smtClean="0">
                <a:ea typeface="Roboto Lt" pitchFamily="2" charset="0"/>
              </a:rPr>
              <a:t> for you before shipping.  For faster response, please provide me your e-mail or contact me at </a:t>
            </a:r>
            <a:r>
              <a:rPr lang="en-US" dirty="0" smtClean="0">
                <a:ea typeface="Roboto Lt" pitchFamily="2" charset="0"/>
                <a:hlinkClick r:id="rId3"/>
              </a:rPr>
              <a:t>EZPC125@taipei.cn</a:t>
            </a:r>
            <a:r>
              <a:rPr lang="en-US" dirty="0" smtClean="0">
                <a:ea typeface="Roboto Lt" pitchFamily="2" charset="0"/>
              </a:rPr>
              <a:t>.   </a:t>
            </a:r>
          </a:p>
        </p:txBody>
      </p:sp>
      <p:sp>
        <p:nvSpPr>
          <p:cNvPr id="9" name="Title 1"/>
          <p:cNvSpPr txBox="1">
            <a:spLocks/>
          </p:cNvSpPr>
          <p:nvPr/>
        </p:nvSpPr>
        <p:spPr>
          <a:xfrm>
            <a:off x="304800" y="4986668"/>
            <a:ext cx="8534400" cy="141413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effectLst/>
                <a:uLnTx/>
                <a:uFillTx/>
                <a:ea typeface="Roboto Lt" pitchFamily="2" charset="0"/>
                <a:cs typeface="+mj-cs"/>
              </a:rPr>
              <a:t>Zach becomes even more interested and  emails the</a:t>
            </a:r>
            <a:r>
              <a:rPr kumimoji="0" lang="en-US" b="0" i="0" u="none" strike="noStrike" kern="1200" cap="none" spc="0" normalizeH="0" noProof="0" dirty="0" smtClean="0">
                <a:ln>
                  <a:noFill/>
                </a:ln>
                <a:effectLst/>
                <a:uLnTx/>
                <a:uFillTx/>
                <a:ea typeface="Roboto Lt" pitchFamily="2" charset="0"/>
                <a:cs typeface="+mj-cs"/>
              </a:rPr>
              <a:t> seller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noProof="0" dirty="0" smtClean="0">
                <a:ln>
                  <a:noFill/>
                </a:ln>
                <a:effectLst/>
                <a:uLnTx/>
                <a:uFillTx/>
                <a:ea typeface="Roboto Lt" pitchFamily="2" charset="0"/>
                <a:cs typeface="+mj-cs"/>
              </a:rPr>
              <a:t> as requested to inquire about additional software</a:t>
            </a:r>
            <a:endParaRPr kumimoji="0" lang="en-US" b="0" i="0" u="none" strike="noStrike" kern="1200" cap="none" spc="0" normalizeH="0" baseline="0" noProof="0" dirty="0">
              <a:ln>
                <a:noFill/>
              </a:ln>
              <a:effectLst/>
              <a:uLnTx/>
              <a:uFillTx/>
              <a:ea typeface="Roboto Lt" pitchFamily="2" charset="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1295400"/>
            <a:ext cx="8610600" cy="914400"/>
          </a:xfrm>
        </p:spPr>
        <p:txBody>
          <a:bodyPr>
            <a:normAutofit fontScale="90000"/>
          </a:bodyPr>
          <a:lstStyle/>
          <a:p>
            <a:r>
              <a:rPr lang="en-US" dirty="0" smtClean="0">
                <a:ea typeface="Roboto Lt" pitchFamily="2" charset="0"/>
              </a:rPr>
              <a:t>Seller provides additional instructions</a:t>
            </a:r>
            <a:endParaRPr lang="en-US" dirty="0"/>
          </a:p>
        </p:txBody>
      </p:sp>
      <p:sp>
        <p:nvSpPr>
          <p:cNvPr id="6" name="TextBox 5"/>
          <p:cNvSpPr txBox="1"/>
          <p:nvPr/>
        </p:nvSpPr>
        <p:spPr>
          <a:xfrm>
            <a:off x="76200" y="2208074"/>
            <a:ext cx="8991600" cy="1754326"/>
          </a:xfrm>
          <a:prstGeom prst="rect">
            <a:avLst/>
          </a:prstGeom>
          <a:solidFill>
            <a:schemeClr val="accent2">
              <a:lumMod val="40000"/>
              <a:lumOff val="60000"/>
            </a:schemeClr>
          </a:solidFill>
          <a:ln w="28575">
            <a:solidFill>
              <a:schemeClr val="accent2">
                <a:lumMod val="75000"/>
              </a:schemeClr>
            </a:solidFill>
          </a:ln>
        </p:spPr>
        <p:txBody>
          <a:bodyPr wrap="square" rtlCol="0">
            <a:spAutoFit/>
          </a:bodyPr>
          <a:lstStyle/>
          <a:p>
            <a:r>
              <a:rPr lang="en-US" dirty="0" smtClean="0">
                <a:ea typeface="Roboto" pitchFamily="2" charset="0"/>
              </a:rPr>
              <a:t>EZPC125@taipei.cn writes: </a:t>
            </a:r>
          </a:p>
          <a:p>
            <a:r>
              <a:rPr lang="en-US" dirty="0" smtClean="0">
                <a:ea typeface="Roboto Lt" pitchFamily="2" charset="0"/>
              </a:rPr>
              <a:t>	We have Adobo Creative </a:t>
            </a:r>
            <a:r>
              <a:rPr lang="en-US" dirty="0" err="1" smtClean="0">
                <a:ea typeface="Roboto Lt" pitchFamily="2" charset="0"/>
              </a:rPr>
              <a:t>Suiet</a:t>
            </a:r>
            <a:r>
              <a:rPr lang="en-US" dirty="0" smtClean="0">
                <a:ea typeface="Roboto Lt" pitchFamily="2" charset="0"/>
              </a:rPr>
              <a:t> for $25, EZ DVD creator for $5, and antivirus programs as additional </a:t>
            </a:r>
            <a:r>
              <a:rPr lang="en-US" dirty="0" err="1" smtClean="0">
                <a:ea typeface="Roboto Lt" pitchFamily="2" charset="0"/>
              </a:rPr>
              <a:t>bonuse</a:t>
            </a:r>
            <a:r>
              <a:rPr lang="en-US" dirty="0" smtClean="0">
                <a:ea typeface="Roboto Lt" pitchFamily="2" charset="0"/>
              </a:rPr>
              <a:t>.  Also, our PayPal account is not accepting payments, however I can provide you with a 25% discount off the invoice w/ payment through Western Union. The final cost would be $357.24 with software installed.  You may send payment to:</a:t>
            </a:r>
          </a:p>
          <a:p>
            <a:pPr algn="ctr"/>
            <a:r>
              <a:rPr lang="en-US" dirty="0" smtClean="0">
                <a:ea typeface="Roboto Lt" pitchFamily="2" charset="0"/>
              </a:rPr>
              <a:t>     </a:t>
            </a:r>
            <a:r>
              <a:rPr lang="en-US" dirty="0" smtClean="0">
                <a:ea typeface="Roboto" pitchFamily="2" charset="0"/>
              </a:rPr>
              <a:t>C. Wu, No. 171, </a:t>
            </a:r>
            <a:r>
              <a:rPr lang="en-US" dirty="0" err="1" smtClean="0">
                <a:ea typeface="Roboto" pitchFamily="2" charset="0"/>
              </a:rPr>
              <a:t>Zhong</a:t>
            </a:r>
            <a:r>
              <a:rPr lang="en-US" dirty="0" smtClean="0">
                <a:ea typeface="Roboto" pitchFamily="2" charset="0"/>
              </a:rPr>
              <a:t> Shan St., </a:t>
            </a:r>
            <a:r>
              <a:rPr lang="en-US" dirty="0" err="1" smtClean="0">
                <a:ea typeface="Roboto" pitchFamily="2" charset="0"/>
              </a:rPr>
              <a:t>Banqiao</a:t>
            </a:r>
            <a:r>
              <a:rPr lang="en-US" dirty="0" smtClean="0">
                <a:ea typeface="Roboto" pitchFamily="2" charset="0"/>
              </a:rPr>
              <a:t>, Taipei 560-11</a:t>
            </a:r>
          </a:p>
        </p:txBody>
      </p:sp>
      <p:sp>
        <p:nvSpPr>
          <p:cNvPr id="11" name="TextBox 10"/>
          <p:cNvSpPr txBox="1"/>
          <p:nvPr/>
        </p:nvSpPr>
        <p:spPr>
          <a:xfrm>
            <a:off x="76200" y="4191000"/>
            <a:ext cx="8991600" cy="646331"/>
          </a:xfrm>
          <a:prstGeom prst="rect">
            <a:avLst/>
          </a:prstGeom>
          <a:solidFill>
            <a:schemeClr val="accent5">
              <a:lumMod val="40000"/>
              <a:lumOff val="60000"/>
            </a:schemeClr>
          </a:solidFill>
          <a:ln w="28575">
            <a:solidFill>
              <a:schemeClr val="accent5">
                <a:lumMod val="75000"/>
              </a:schemeClr>
            </a:solidFill>
          </a:ln>
        </p:spPr>
        <p:txBody>
          <a:bodyPr wrap="square" rtlCol="0">
            <a:spAutoFit/>
          </a:bodyPr>
          <a:lstStyle/>
          <a:p>
            <a:r>
              <a:rPr lang="en-US" dirty="0" smtClean="0">
                <a:ea typeface="Roboto" pitchFamily="2" charset="0"/>
              </a:rPr>
              <a:t>Zach responds:</a:t>
            </a:r>
          </a:p>
          <a:p>
            <a:r>
              <a:rPr lang="en-US" dirty="0" smtClean="0">
                <a:ea typeface="Roboto Lt" pitchFamily="2" charset="0"/>
              </a:rPr>
              <a:t>	That sounds great! I will send payment tomorrow via </a:t>
            </a:r>
            <a:r>
              <a:rPr lang="en-US" dirty="0" smtClean="0">
                <a:ea typeface="Roboto" pitchFamily="2" charset="0"/>
              </a:rPr>
              <a:t>Western Union</a:t>
            </a:r>
            <a:r>
              <a:rPr lang="en-US" dirty="0" smtClean="0">
                <a:ea typeface="Roboto Lt" pitchFamily="2" charset="0"/>
              </a:rPr>
              <a:t>. </a:t>
            </a:r>
          </a:p>
        </p:txBody>
      </p:sp>
      <p:sp>
        <p:nvSpPr>
          <p:cNvPr id="12" name="Title 1"/>
          <p:cNvSpPr txBox="1">
            <a:spLocks/>
          </p:cNvSpPr>
          <p:nvPr/>
        </p:nvSpPr>
        <p:spPr>
          <a:xfrm>
            <a:off x="152400" y="4834268"/>
            <a:ext cx="8916959" cy="141413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Roboto Lt" pitchFamily="2" charset="0"/>
                <a:cs typeface="+mj-cs"/>
              </a:rPr>
              <a:t>The following day, Zach withdraws $357.24 in cash from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Roboto Lt" pitchFamily="2" charset="0"/>
                <a:cs typeface="+mj-cs"/>
              </a:rPr>
              <a:t>his account and goes to Western Union.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smtClean="0">
              <a:ln>
                <a:noFill/>
              </a:ln>
              <a:effectLst/>
              <a:uLnTx/>
              <a:uFillTx/>
              <a:ea typeface="Roboto Lt" pitchFamily="2"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Roboto Lt" pitchFamily="2" charset="0"/>
                <a:cs typeface="+mj-cs"/>
              </a:rPr>
              <a:t>He completes the required form and hands the money to the cashier.</a:t>
            </a:r>
            <a:endParaRPr kumimoji="0" lang="en-US" b="0" i="0" u="none" strike="noStrike" kern="1200" cap="none" spc="0" normalizeH="0" baseline="0" noProof="0" dirty="0">
              <a:ln>
                <a:noFill/>
              </a:ln>
              <a:effectLst/>
              <a:uLnTx/>
              <a:uFillTx/>
              <a:ea typeface="Roboto Lt" pitchFamily="2" charset="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smtClean="0"/>
              <a:t>Zach never receives his laptop </a:t>
            </a:r>
            <a:endParaRPr lang="en-US" dirty="0"/>
          </a:p>
        </p:txBody>
      </p:sp>
      <p:sp>
        <p:nvSpPr>
          <p:cNvPr id="7" name="Title 1"/>
          <p:cNvSpPr txBox="1">
            <a:spLocks/>
          </p:cNvSpPr>
          <p:nvPr/>
        </p:nvSpPr>
        <p:spPr>
          <a:xfrm>
            <a:off x="3505200" y="3657600"/>
            <a:ext cx="5486400" cy="2286000"/>
          </a:xfrm>
          <a:prstGeom prst="rect">
            <a:avLst/>
          </a:prstGeom>
          <a:noFill/>
        </p:spPr>
        <p:txBody>
          <a:bodyPr vert="horz" lIns="91440" tIns="45720" rIns="91440" bIns="45720" rtlCol="0" anchor="ctr">
            <a:noAutofit/>
          </a:bodyPr>
          <a:lstStyle/>
          <a:p>
            <a:pPr marL="0" marR="0" lvl="0" indent="0" defTabSz="914400" rtl="0" eaLnBrk="1" fontAlgn="auto" latinLnBrk="0" hangingPunct="1">
              <a:spcBef>
                <a:spcPct val="0"/>
              </a:spcBef>
              <a:spcAft>
                <a:spcPts val="0"/>
              </a:spcAft>
              <a:buClrTx/>
              <a:buSzTx/>
              <a:buFontTx/>
              <a:buNone/>
              <a:tabLst/>
              <a:defRPr/>
            </a:pPr>
            <a:r>
              <a:rPr lang="en-US" sz="2400" dirty="0" smtClean="0">
                <a:ea typeface="Roboto Lt" pitchFamily="2" charset="0"/>
                <a:cs typeface="+mj-cs"/>
              </a:rPr>
              <a:t>Zach files a claim with eBay</a:t>
            </a:r>
          </a:p>
          <a:p>
            <a:pPr marL="231775" marR="0" lvl="0" indent="-231775" defTabSz="914400" rtl="0" eaLnBrk="1" fontAlgn="auto" latinLnBrk="0" hangingPunct="1">
              <a:spcBef>
                <a:spcPct val="0"/>
              </a:spcBef>
              <a:spcAft>
                <a:spcPts val="0"/>
              </a:spcAft>
              <a:buClrTx/>
              <a:buSzTx/>
              <a:buFont typeface="Arial" pitchFamily="34" charset="0"/>
              <a:buChar char="•"/>
              <a:tabLst/>
              <a:defRPr/>
            </a:pPr>
            <a:r>
              <a:rPr lang="en-US" dirty="0" smtClean="0">
                <a:ea typeface="Roboto Lt" pitchFamily="2" charset="0"/>
                <a:cs typeface="+mj-cs"/>
              </a:rPr>
              <a:t>Claim was denied because there was no evidence of buyer/seller communication</a:t>
            </a:r>
          </a:p>
          <a:p>
            <a:pPr marL="231775" indent="-231775">
              <a:spcBef>
                <a:spcPct val="0"/>
              </a:spcBef>
              <a:buFont typeface="Arial" pitchFamily="34" charset="0"/>
              <a:buChar char="•"/>
              <a:defRPr/>
            </a:pPr>
            <a:r>
              <a:rPr lang="en-US" dirty="0" smtClean="0">
                <a:ea typeface="Roboto Lt" pitchFamily="2" charset="0"/>
                <a:cs typeface="+mj-cs"/>
              </a:rPr>
              <a:t> </a:t>
            </a:r>
            <a:r>
              <a:rPr lang="en-US" dirty="0" smtClean="0">
                <a:ea typeface="Roboto Lt" pitchFamily="2" charset="0"/>
              </a:rPr>
              <a:t>Zach has no way of recovering his money</a:t>
            </a:r>
          </a:p>
          <a:p>
            <a:pPr marL="231775" marR="0" lvl="0" indent="-2317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900" b="0" i="0" u="none" strike="noStrike" kern="1200" cap="none" spc="0" normalizeH="0" baseline="0" noProof="0" dirty="0">
              <a:ln>
                <a:noFill/>
              </a:ln>
              <a:effectLst/>
              <a:uLnTx/>
              <a:uFillTx/>
              <a:ea typeface="Roboto Lt" pitchFamily="2" charset="0"/>
              <a:cs typeface="+mj-cs"/>
            </a:endParaRPr>
          </a:p>
        </p:txBody>
      </p:sp>
      <p:sp>
        <p:nvSpPr>
          <p:cNvPr id="8" name="TextBox 7"/>
          <p:cNvSpPr txBox="1"/>
          <p:nvPr/>
        </p:nvSpPr>
        <p:spPr>
          <a:xfrm>
            <a:off x="3505200" y="2441138"/>
            <a:ext cx="5562600" cy="1292662"/>
          </a:xfrm>
          <a:prstGeom prst="rect">
            <a:avLst/>
          </a:prstGeom>
          <a:noFill/>
        </p:spPr>
        <p:txBody>
          <a:bodyPr wrap="square" rtlCol="0">
            <a:spAutoFit/>
          </a:bodyPr>
          <a:lstStyle/>
          <a:p>
            <a:r>
              <a:rPr lang="en-US" sz="2400" dirty="0" smtClean="0">
                <a:ea typeface="Roboto Lt" pitchFamily="2" charset="0"/>
              </a:rPr>
              <a:t>8 days have passed since sending payment</a:t>
            </a:r>
          </a:p>
          <a:p>
            <a:pPr indent="284163">
              <a:buFont typeface="Arial" pitchFamily="34" charset="0"/>
              <a:buChar char="•"/>
            </a:pPr>
            <a:r>
              <a:rPr lang="en-US" dirty="0" smtClean="0">
                <a:ea typeface="Roboto Lt" pitchFamily="2" charset="0"/>
              </a:rPr>
              <a:t>Western Union payment picked up</a:t>
            </a:r>
          </a:p>
          <a:p>
            <a:pPr indent="231775">
              <a:buFont typeface="Arial" pitchFamily="34" charset="0"/>
              <a:buChar char="•"/>
            </a:pPr>
            <a:r>
              <a:rPr lang="en-US" dirty="0" smtClean="0">
                <a:ea typeface="Roboto Lt" pitchFamily="2" charset="0"/>
              </a:rPr>
              <a:t> Original laptop listing removed from eBay</a:t>
            </a:r>
          </a:p>
          <a:p>
            <a:pPr indent="231775">
              <a:buFont typeface="Arial" pitchFamily="34" charset="0"/>
              <a:buChar char="•"/>
            </a:pPr>
            <a:r>
              <a:rPr lang="en-US" dirty="0" smtClean="0">
                <a:ea typeface="Roboto Lt" pitchFamily="2" charset="0"/>
              </a:rPr>
              <a:t> Seller does not respond to Zach’s emails</a:t>
            </a:r>
          </a:p>
        </p:txBody>
      </p:sp>
      <p:pic>
        <p:nvPicPr>
          <p:cNvPr id="10" name="Picture 9" descr="shutterstock_238272631.jpg"/>
          <p:cNvPicPr>
            <a:picLocks noChangeAspect="1"/>
          </p:cNvPicPr>
          <p:nvPr/>
        </p:nvPicPr>
        <p:blipFill>
          <a:blip r:embed="rId3" cstate="print"/>
          <a:stretch>
            <a:fillRect/>
          </a:stretch>
        </p:blipFill>
        <p:spPr>
          <a:xfrm>
            <a:off x="118240" y="2448910"/>
            <a:ext cx="3352800" cy="3581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Auction Fraud?</a:t>
            </a:r>
            <a:endParaRPr lang="en-US" dirty="0"/>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solidFill>
                  <a:schemeClr val="tx1">
                    <a:lumMod val="95000"/>
                    <a:lumOff val="5000"/>
                  </a:schemeClr>
                </a:solidFill>
              </a:rPr>
              <a:t>– </a:t>
            </a:r>
            <a:r>
              <a:rPr lang="en-US" sz="2400" dirty="0" smtClean="0"/>
              <a:t>Fraudulent transactions that occur in the context of an online auction site.</a:t>
            </a:r>
            <a:endParaRPr lang="en-US" sz="2400" dirty="0"/>
          </a:p>
          <a:p>
            <a:r>
              <a:rPr lang="en-US" sz="2400" b="1" dirty="0">
                <a:solidFill>
                  <a:schemeClr val="accent3">
                    <a:lumMod val="50000"/>
                  </a:schemeClr>
                </a:solidFill>
              </a:rPr>
              <a:t>FTC</a:t>
            </a:r>
            <a:r>
              <a:rPr lang="en-US" sz="2400" b="1" dirty="0"/>
              <a:t> </a:t>
            </a:r>
            <a:r>
              <a:rPr lang="en-US" sz="2400" dirty="0">
                <a:solidFill>
                  <a:schemeClr val="tx1">
                    <a:lumMod val="95000"/>
                    <a:lumOff val="5000"/>
                  </a:schemeClr>
                </a:solidFill>
              </a:rPr>
              <a:t>– </a:t>
            </a:r>
            <a:r>
              <a:rPr lang="en-US" sz="2400" dirty="0" smtClean="0"/>
              <a:t>Internet Auction – Non-delivery or late delivery of goods that are less valuable than advertised: failure to disclose all the relevant information about the product or terms of the sale; etc. </a:t>
            </a:r>
          </a:p>
          <a:p>
            <a:endParaRPr lang="en-US" sz="2400" dirty="0"/>
          </a:p>
          <a:p>
            <a:endParaRPr lang="en-US" sz="2400" dirty="0"/>
          </a:p>
        </p:txBody>
      </p:sp>
      <p:pic>
        <p:nvPicPr>
          <p:cNvPr id="31746" name="Picture 2" descr="IC3 Logo (Large)">
            <a:hlinkClick r:id="rId3"/>
          </p:cNvPr>
          <p:cNvPicPr>
            <a:picLocks noChangeAspect="1" noChangeArrowheads="1"/>
          </p:cNvPicPr>
          <p:nvPr/>
        </p:nvPicPr>
        <p:blipFill>
          <a:blip r:embed="rId4" cstate="print"/>
          <a:srcRect/>
          <a:stretch>
            <a:fillRect/>
          </a:stretch>
        </p:blipFill>
        <p:spPr bwMode="auto">
          <a:xfrm>
            <a:off x="6629400" y="22098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934200" y="3657600"/>
            <a:ext cx="1524000" cy="646331"/>
          </a:xfrm>
          <a:prstGeom prst="rect">
            <a:avLst/>
          </a:prstGeom>
          <a:noFill/>
        </p:spPr>
        <p:txBody>
          <a:bodyPr wrap="square" rtlCol="0">
            <a:spAutoFit/>
          </a:bodyPr>
          <a:lstStyle/>
          <a:p>
            <a:r>
              <a:rPr lang="en-US" i="1" dirty="0" smtClean="0">
                <a:solidFill>
                  <a:schemeClr val="accent3">
                    <a:lumMod val="75000"/>
                  </a:schemeClr>
                </a:solidFill>
                <a:hlinkClick r:id="rId7"/>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6" name="Picture 12" descr="http://b-i.forbesimg.com/larrymagid/files/2013/04/Screen-Shot-2013-04-25-at-11.47.16-AM.png"/>
          <p:cNvPicPr>
            <a:picLocks noChangeAspect="1" noChangeArrowheads="1"/>
          </p:cNvPicPr>
          <p:nvPr/>
        </p:nvPicPr>
        <p:blipFill>
          <a:blip r:embed="rId8"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smtClean="0">
                <a:solidFill>
                  <a:schemeClr val="accent3">
                    <a:lumMod val="75000"/>
                  </a:schemeClr>
                </a:solidFill>
                <a:hlinkClick r:id="rId9"/>
              </a:rPr>
              <a:t>www.ftc.gov</a:t>
            </a:r>
            <a:endParaRPr lang="en-US" i="1" dirty="0" smtClean="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Subcategories of Auction Fraud</a:t>
            </a:r>
            <a:endParaRPr lang="en-US" sz="4000" dirty="0"/>
          </a:p>
        </p:txBody>
      </p:sp>
      <p:sp>
        <p:nvSpPr>
          <p:cNvPr id="11" name="Content Placeholder 2"/>
          <p:cNvSpPr>
            <a:spLocks noGrp="1"/>
          </p:cNvSpPr>
          <p:nvPr>
            <p:ph idx="1"/>
          </p:nvPr>
        </p:nvSpPr>
        <p:spPr>
          <a:xfrm>
            <a:off x="609600" y="2209800"/>
            <a:ext cx="4876800" cy="4114800"/>
          </a:xfrm>
        </p:spPr>
        <p:txBody>
          <a:bodyPr>
            <a:normAutofit/>
          </a:bodyPr>
          <a:lstStyle/>
          <a:p>
            <a:pPr>
              <a:buNone/>
            </a:pPr>
            <a:r>
              <a:rPr lang="en-US" sz="2400" b="1" dirty="0" smtClean="0">
                <a:solidFill>
                  <a:schemeClr val="accent3">
                    <a:lumMod val="50000"/>
                  </a:schemeClr>
                </a:solidFill>
              </a:rPr>
              <a:t>Hidden Charges</a:t>
            </a:r>
          </a:p>
          <a:p>
            <a:pPr marL="0" indent="0">
              <a:buNone/>
            </a:pPr>
            <a:r>
              <a:rPr lang="en-US" sz="1800" dirty="0" smtClean="0"/>
              <a:t>Occurs when the seller adds additional charges for postage, shipping and handling of the product.  The buyer then ends up paying more than anticipated.</a:t>
            </a:r>
          </a:p>
          <a:p>
            <a:pPr>
              <a:buNone/>
            </a:pPr>
            <a:r>
              <a:rPr lang="en-US" sz="2400" b="1" dirty="0" smtClean="0">
                <a:solidFill>
                  <a:schemeClr val="accent3">
                    <a:lumMod val="50000"/>
                  </a:schemeClr>
                </a:solidFill>
              </a:rPr>
              <a:t>Fake Bidding</a:t>
            </a:r>
          </a:p>
          <a:p>
            <a:pPr marL="0" indent="0">
              <a:buNone/>
            </a:pPr>
            <a:r>
              <a:rPr lang="en-US" sz="1800" dirty="0" smtClean="0"/>
              <a:t>Occurs when the seller bids on their item in an attempt to inflate the price.  This can also occur when a fake buyer submits higher bids to discourage other buyers from competing for an item; this is often referred to as bid shielding. </a:t>
            </a:r>
          </a:p>
        </p:txBody>
      </p:sp>
      <p:pic>
        <p:nvPicPr>
          <p:cNvPr id="4" name="Picture 3" descr="shutterstock_222011950.jpg"/>
          <p:cNvPicPr>
            <a:picLocks noChangeAspect="1"/>
          </p:cNvPicPr>
          <p:nvPr/>
        </p:nvPicPr>
        <p:blipFill>
          <a:blip r:embed="rId3" cstate="print"/>
          <a:srcRect l="13262"/>
          <a:stretch>
            <a:fillRect/>
          </a:stretch>
        </p:blipFill>
        <p:spPr>
          <a:xfrm>
            <a:off x="5544207" y="2514600"/>
            <a:ext cx="3447393" cy="3162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Subcategories of Auction Fraud (Cont’d)</a:t>
            </a:r>
            <a:endParaRPr lang="en-US" sz="4000" dirty="0"/>
          </a:p>
        </p:txBody>
      </p:sp>
      <p:sp>
        <p:nvSpPr>
          <p:cNvPr id="11" name="Content Placeholder 2"/>
          <p:cNvSpPr>
            <a:spLocks noGrp="1"/>
          </p:cNvSpPr>
          <p:nvPr>
            <p:ph idx="1"/>
          </p:nvPr>
        </p:nvSpPr>
        <p:spPr>
          <a:xfrm>
            <a:off x="457200" y="2209800"/>
            <a:ext cx="8229600" cy="4114800"/>
          </a:xfrm>
        </p:spPr>
        <p:txBody>
          <a:bodyPr>
            <a:normAutofit/>
          </a:bodyPr>
          <a:lstStyle/>
          <a:p>
            <a:pPr>
              <a:buNone/>
            </a:pPr>
            <a:r>
              <a:rPr lang="en-US" sz="2400" b="1" dirty="0" smtClean="0">
                <a:solidFill>
                  <a:schemeClr val="accent3">
                    <a:lumMod val="50000"/>
                  </a:schemeClr>
                </a:solidFill>
              </a:rPr>
              <a:t>Bid Shielding</a:t>
            </a:r>
          </a:p>
          <a:p>
            <a:pPr marL="0" indent="0">
              <a:buNone/>
            </a:pPr>
            <a:r>
              <a:rPr lang="en-US" sz="1800" dirty="0" smtClean="0"/>
              <a:t>Occurs when two people work together to get the lowest price on an item up for bids.  One person places a low bid while the other puts in an outrageously high bid, scaring other bidders away.  In the final moments of bidding, the higher bidder will withdraw his bid, leaving the low bid as the best offer.  Sellers may never know why their products sold for such a low price.  Some auction sites do not allow the withdrawal of bids so that this type of scam cannot happen, eBay however does allow withdrawal for legitimate reasons.</a:t>
            </a:r>
          </a:p>
          <a:p>
            <a:pPr marL="0" indent="0">
              <a:buNone/>
            </a:pPr>
            <a:r>
              <a:rPr lang="en-US" sz="2400" b="1" dirty="0" smtClean="0">
                <a:solidFill>
                  <a:schemeClr val="accent3">
                    <a:lumMod val="50000"/>
                  </a:schemeClr>
                </a:solidFill>
              </a:rPr>
              <a:t>Non-delivery</a:t>
            </a:r>
          </a:p>
          <a:p>
            <a:pPr marL="0" indent="0">
              <a:spcBef>
                <a:spcPct val="0"/>
              </a:spcBef>
              <a:buNone/>
            </a:pPr>
            <a:r>
              <a:rPr lang="en-US" sz="1800" dirty="0" smtClean="0"/>
              <a:t>Various fraudulent online schemes induce victims to send payment for merchandise and then deliver nothing in return or an item of far less value than expected. </a:t>
            </a:r>
            <a:endParaRPr lang="en-US" dirty="0" smtClean="0">
              <a:ea typeface="Roboto Lt" pitchFamily="2" charset="0"/>
            </a:endParaRPr>
          </a:p>
          <a:p>
            <a:pPr marL="0" indent="0">
              <a:buNone/>
            </a:pPr>
            <a:endParaRPr lang="en-US" sz="2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On-screen Show (4:3)</PresentationFormat>
  <Paragraphs>152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Auction Fraud</vt:lpstr>
      <vt:lpstr>Meet Zach</vt:lpstr>
      <vt:lpstr>Great Deal  on eBay!</vt:lpstr>
      <vt:lpstr>Zach Contacts the Seller</vt:lpstr>
      <vt:lpstr>Seller provides additional instructions</vt:lpstr>
      <vt:lpstr>Zach never receives his laptop </vt:lpstr>
      <vt:lpstr>What is Auction Fraud?</vt:lpstr>
      <vt:lpstr>Subcategories of Auction Fraud</vt:lpstr>
      <vt:lpstr>Subcategories of Auction Fraud (Cont’d)</vt:lpstr>
      <vt:lpstr>Auction Fraud Prevention</vt:lpstr>
      <vt:lpstr>TIPS to avoid victimization</vt:lpstr>
      <vt:lpstr>TIPS to avoid victimization</vt:lpstr>
      <vt:lpstr>TIPS to avoid victimization</vt:lpstr>
      <vt:lpstr>How to report auction fraud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 Fraud</dc:title>
  <dc:creator/>
  <cp:lastModifiedBy/>
  <cp:revision>321</cp:revision>
  <dcterms:created xsi:type="dcterms:W3CDTF">2015-01-21T15:07:18Z</dcterms:created>
  <dcterms:modified xsi:type="dcterms:W3CDTF">2017-01-13T20:17:37Z</dcterms:modified>
</cp:coreProperties>
</file>